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5" r:id="rId3"/>
    <p:sldId id="276" r:id="rId4"/>
    <p:sldId id="272" r:id="rId5"/>
    <p:sldId id="257" r:id="rId6"/>
    <p:sldId id="278" r:id="rId7"/>
    <p:sldId id="274" r:id="rId8"/>
    <p:sldId id="277" r:id="rId9"/>
    <p:sldId id="258" r:id="rId10"/>
    <p:sldId id="260" r:id="rId11"/>
    <p:sldId id="259" r:id="rId12"/>
    <p:sldId id="261" r:id="rId13"/>
    <p:sldId id="263" r:id="rId14"/>
    <p:sldId id="262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7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90" y="13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F80E7-524D-448A-A98A-C5BC0FD016F3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C0806-7B8B-47CB-8415-A55E08278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74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94786-B2B4-E867-8234-8821EBEDE6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BD600-BB12-FC92-CA1A-273A3BF8CE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183E2-0B4D-9A7E-EA35-3AE416FCD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5A1B-98E5-4A1B-A31B-CEA2111BEA29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DC443-A9F9-23A6-EE99-4B76D5FA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D9F5D-668F-1B4B-499A-C1390C2C9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32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B4A5D-54C6-3502-FE2F-4FE36D1C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E89B9-269D-4C8C-A9E5-1022A17A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2EB0B-BF80-8AC9-8C3E-9C67E6F5D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169A-10B2-4A6E-A82C-CA3A57528E54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AB522-E41A-2D89-8FF6-36E670D8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5A0F7-EED9-8461-3D7C-93FB81CED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8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9D83-1690-E133-EB8F-271AF2553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D0016-20E6-793B-5080-F2605A92E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A575D-A4A4-AB32-84A4-0D5F82163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8632-D8B9-412A-B4B2-A49510202F6F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B258C-7585-87AB-0DF1-BA872541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F62B2-7EA1-65F7-3554-5DEFD8676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278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35430-7785-7CC1-4284-203DC601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DA1D9-34A3-3171-C8B5-551E7D9644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EF48C-718D-9AE3-0DCF-9134869F1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0BF781-AE5B-D953-1C59-02DB44111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9C77-2859-460D-A4EE-6A74D8AB745C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FE79B-BA32-4DAD-5117-553B29BF4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1CA8A-C6F5-ADD1-ED3B-18048205A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2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7972-518E-649A-C436-C031D6478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1C649-4C03-A442-0415-6E8F24BE6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C2395-0B03-CEBA-F2C4-F7E9F97D3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85832-CBC2-60F5-546B-3028202674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CDB3A5-2E2C-BE60-D680-F4E40C57AE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6161D2-5612-2DE4-F048-877F1A99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EDDA-2B6A-40A5-B5E7-63B6BBB596FB}" type="datetime5">
              <a:rPr lang="en-US" smtClean="0"/>
              <a:t>18-Sep-23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D029AE-146F-4A3E-6F14-550939E64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B2E557-642F-58EF-D983-A804E741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58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8BF09-E32E-930F-7845-1AF35449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100CB5-B62B-FAF8-A699-9A0E7D1B3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2EDC-9F3F-4AFB-A747-27D683A6E848}" type="datetime5">
              <a:rPr lang="en-US" smtClean="0"/>
              <a:t>18-Sep-23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3CB2A3-2391-E762-F4B4-3F576E1BE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0CB38B-7DA5-2DC2-AE1E-C4431AF0C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1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F01424-87E4-A865-D965-82C2EBCD2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B6CC-FFB4-431C-933A-6905CD179DF8}" type="datetime5">
              <a:rPr lang="en-US" smtClean="0"/>
              <a:t>18-Sep-23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0BAFD1-0B40-E854-1754-63B296067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C16C3-93C5-B610-A881-3632FBE0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B43F2-D269-31DA-C029-0580A461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4CA3A-D005-3E91-E379-376B409B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0DDB0-9803-5F1F-0A86-05F618E7F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6CA7B-9AA1-AFCE-9DD9-E857ACA99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FCA9F-DD53-45E8-BEBE-122C3E31E293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AFCE7-6089-C2E8-1AD0-688BCDB6F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39748-5BC8-4334-189C-7E9B954C9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253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7840-AAEE-C5C9-77BB-256F1ADBE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6DCE6B-06EE-1A35-EACD-234AF9763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4E058-4C6B-89F0-7222-8F981F87C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BEA50-FDF1-C1DA-4072-FC8C63B31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538-EFCA-4164-8022-60F39BDC42E5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6AB020-4535-E35F-FA22-C32823EF9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D16AD-9E0C-EEFD-AAFF-79B273438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1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91CF-9C1F-B75E-B424-D8008490E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5F0195-65DF-B275-2A43-D7A21FF11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CB422-188B-5A2E-E6FB-127B54A39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E5DD7-C3FD-4B1F-A1CA-0062FB568CC9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2962F-8CF0-8BDB-777F-88F9DE1C8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59C10-C02F-5968-1155-DCEBD289A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2F0BC4-D509-86E2-F75D-5FD1A9B2E8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D582A0-72D2-F737-BC1E-F63854E6C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DCA0C-F339-78A8-2813-676E3F53A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D953-26AB-4B6C-9688-636F515FB6A3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FAA46-EC81-18BC-C07A-6DE2EFD8B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8527E-34F6-FC36-BF31-459EF3D24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9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7A02B-7491-7489-C5B6-6E71B138C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D7167-C5C8-3CF4-AB49-FD8EDEE2B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7EF1D-A755-9B28-C6AA-7B3DEEBFB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98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F5314-4A5F-47F3-8AE2-E781A880BC0D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EFB38-DF33-0632-4208-041EA56B1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476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t-EE" dirty="0" err="1"/>
              <a:t>Paper</a:t>
            </a:r>
            <a:r>
              <a:rPr lang="et-EE" dirty="0"/>
              <a:t> #6000, FMEC 2023 / CIEAI 2023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2DD4D-14EB-AE97-7455-1B0F115EE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8881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59647-E379-4319-BEEE-0C2C87AF61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38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1942-6D0B-1E08-69C6-1BDF7E0E0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461" y="1122363"/>
            <a:ext cx="11445405" cy="2387600"/>
          </a:xfrm>
        </p:spPr>
        <p:txBody>
          <a:bodyPr>
            <a:noAutofit/>
          </a:bodyPr>
          <a:lstStyle/>
          <a:p>
            <a:r>
              <a:rPr lang="en-US" sz="5400" b="0" i="0" u="none" strike="noStrike" baseline="0" dirty="0">
                <a:latin typeface="NimbusRomNo9L-Regu"/>
              </a:rPr>
              <a:t>Enhanced Decision Mechanism </a:t>
            </a:r>
            <a:br>
              <a:rPr lang="et-EE" sz="5400" b="0" i="0" u="none" strike="noStrike" baseline="0" dirty="0">
                <a:latin typeface="NimbusRomNo9L-Regu"/>
              </a:rPr>
            </a:br>
            <a:r>
              <a:rPr lang="en-US" sz="5400" b="0" i="0" u="none" strike="noStrike" baseline="0" dirty="0">
                <a:latin typeface="NimbusRomNo9L-Regu"/>
              </a:rPr>
              <a:t>for RAN </a:t>
            </a:r>
            <a:r>
              <a:rPr lang="en-US" sz="5400" b="0" i="0" u="none" strike="noStrike" baseline="0" dirty="0" err="1">
                <a:latin typeface="NimbusRomNo9L-Regu"/>
              </a:rPr>
              <a:t>Subslicing</a:t>
            </a:r>
            <a:br>
              <a:rPr lang="en-US" sz="5400" b="0" i="0" u="none" strike="noStrike" baseline="0" dirty="0">
                <a:latin typeface="NimbusRomNo9L-Regu"/>
              </a:rPr>
            </a:br>
            <a:r>
              <a:rPr lang="en-US" sz="5400" b="0" i="0" u="none" strike="noStrike" baseline="0" dirty="0">
                <a:latin typeface="NimbusRomNo9L-Regu"/>
              </a:rPr>
              <a:t>in Management Closed Control Loop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913C5-BFD1-3D18-E66A-80C128E2C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461" y="3602038"/>
            <a:ext cx="11560628" cy="1655762"/>
          </a:xfrm>
        </p:spPr>
        <p:txBody>
          <a:bodyPr numCol="3">
            <a:normAutofit/>
          </a:bodyPr>
          <a:lstStyle/>
          <a:p>
            <a:r>
              <a:rPr lang="et-EE" b="1" dirty="0"/>
              <a:t>Marika Kulmar</a:t>
            </a:r>
            <a:br>
              <a:rPr lang="et-EE" dirty="0"/>
            </a:br>
            <a:r>
              <a:rPr lang="et-EE" dirty="0"/>
              <a:t>marika.kulmar@taltech.ee</a:t>
            </a:r>
          </a:p>
          <a:p>
            <a:br>
              <a:rPr lang="et-EE" dirty="0"/>
            </a:br>
            <a:endParaRPr lang="et-EE" dirty="0"/>
          </a:p>
          <a:p>
            <a:r>
              <a:rPr lang="et-EE" dirty="0"/>
              <a:t>Ivo Müürsepp</a:t>
            </a:r>
            <a:br>
              <a:rPr lang="et-EE" dirty="0"/>
            </a:br>
            <a:r>
              <a:rPr lang="et-EE" dirty="0"/>
              <a:t>ivo.muursepp@ttu.ee</a:t>
            </a:r>
            <a:br>
              <a:rPr lang="et-EE" dirty="0"/>
            </a:br>
            <a:endParaRPr lang="et-EE" dirty="0"/>
          </a:p>
          <a:p>
            <a:endParaRPr lang="et-EE" dirty="0"/>
          </a:p>
          <a:p>
            <a:r>
              <a:rPr lang="et-EE" dirty="0" err="1"/>
              <a:t>Muhammad</a:t>
            </a:r>
            <a:r>
              <a:rPr lang="et-EE" dirty="0"/>
              <a:t> </a:t>
            </a:r>
            <a:r>
              <a:rPr lang="et-EE" dirty="0" err="1"/>
              <a:t>Mahtab</a:t>
            </a:r>
            <a:r>
              <a:rPr lang="et-EE" dirty="0"/>
              <a:t> Alam</a:t>
            </a:r>
            <a:br>
              <a:rPr lang="et-EE" dirty="0"/>
            </a:br>
            <a:r>
              <a:rPr lang="et-EE" dirty="0"/>
              <a:t>muhammad.alam@taltech.ee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EAF18-1076-5FB4-6FEF-BB8162A35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B589-ADF0-49DE-B09E-1DA7367A3560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6BF70-DF54-75BD-91FC-97D90CDE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C9193-7CAF-535D-F0D4-B3F791DF50CB}"/>
              </a:ext>
            </a:extLst>
          </p:cNvPr>
          <p:cNvSpPr/>
          <p:nvPr/>
        </p:nvSpPr>
        <p:spPr>
          <a:xfrm>
            <a:off x="323461" y="4482245"/>
            <a:ext cx="11560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t-EE" sz="2400" i="1" dirty="0"/>
              <a:t>Thomas Johann </a:t>
            </a:r>
            <a:r>
              <a:rPr lang="et-EE" sz="2400" i="1" dirty="0" err="1"/>
              <a:t>Seebeck</a:t>
            </a:r>
            <a:r>
              <a:rPr lang="et-EE" sz="2400" i="1" dirty="0"/>
              <a:t> </a:t>
            </a:r>
            <a:r>
              <a:rPr lang="et-EE" sz="2400" i="1" dirty="0" err="1"/>
              <a:t>Department</a:t>
            </a:r>
            <a:r>
              <a:rPr lang="et-EE" sz="2400" i="1" dirty="0"/>
              <a:t> of Electronics, </a:t>
            </a:r>
            <a:br>
              <a:rPr lang="et-EE" sz="2400" i="1" dirty="0"/>
            </a:br>
            <a:r>
              <a:rPr lang="et-EE" sz="2400" i="1" dirty="0"/>
              <a:t>Tallinn University of Technology, </a:t>
            </a:r>
            <a:br>
              <a:rPr lang="et-EE" sz="2400" i="1" dirty="0"/>
            </a:br>
            <a:r>
              <a:rPr lang="et-EE" sz="2400" dirty="0"/>
              <a:t>Tallinn, Estonia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23476B-1A82-8515-FA0A-E4C001A0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710348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CEB5E-4A7D-E68F-ADA1-C6FB60EB0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57785-7715-8DFF-C8D5-B48538BDE3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b="1" dirty="0"/>
              <a:t>Network </a:t>
            </a:r>
            <a:r>
              <a:rPr lang="et-EE" b="1" dirty="0" err="1"/>
              <a:t>slicing</a:t>
            </a:r>
            <a:r>
              <a:rPr lang="et-EE" b="1" dirty="0"/>
              <a:t> </a:t>
            </a:r>
            <a:r>
              <a:rPr lang="et-EE" dirty="0"/>
              <a:t>in 5G-RAN </a:t>
            </a:r>
            <a:r>
              <a:rPr lang="et-EE" dirty="0" err="1"/>
              <a:t>domain</a:t>
            </a:r>
            <a:endParaRPr lang="et-EE" dirty="0"/>
          </a:p>
          <a:p>
            <a:r>
              <a:rPr lang="et-EE" dirty="0" err="1"/>
              <a:t>Automatic</a:t>
            </a:r>
            <a:r>
              <a:rPr lang="et-EE" dirty="0"/>
              <a:t> RAN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b="1" dirty="0" err="1"/>
              <a:t>performance</a:t>
            </a:r>
            <a:r>
              <a:rPr lang="et-EE" b="1" dirty="0"/>
              <a:t> </a:t>
            </a:r>
            <a:r>
              <a:rPr lang="et-EE" b="1" dirty="0" err="1"/>
              <a:t>management</a:t>
            </a:r>
            <a:endParaRPr lang="et-EE" b="1" dirty="0"/>
          </a:p>
          <a:p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access</a:t>
            </a:r>
            <a:r>
              <a:rPr lang="et-EE" dirty="0"/>
              <a:t> </a:t>
            </a:r>
            <a:r>
              <a:rPr lang="et-EE" dirty="0" err="1"/>
              <a:t>technology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5G </a:t>
            </a:r>
            <a:r>
              <a:rPr lang="et-EE" b="1" dirty="0"/>
              <a:t>New </a:t>
            </a:r>
            <a:r>
              <a:rPr lang="et-EE" b="1" dirty="0" err="1"/>
              <a:t>Radio</a:t>
            </a:r>
            <a:r>
              <a:rPr lang="et-EE" b="1" dirty="0"/>
              <a:t> </a:t>
            </a:r>
            <a:r>
              <a:rPr lang="et-EE" dirty="0"/>
              <a:t>(NR)</a:t>
            </a:r>
          </a:p>
          <a:p>
            <a:endParaRPr lang="et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C7204-B767-E657-462F-1B4148FE8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169A-10B2-4A6E-A82C-CA3A57528E54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C8B50-7B90-5A23-FA0F-EFE366E89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35602-5CB4-639A-2081-9CD54540A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2</a:t>
            </a:fld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1D027141-E013-0A16-86DD-45ED7CC7B3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2200" y="2510642"/>
            <a:ext cx="5181600" cy="2981303"/>
          </a:xfr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5BAA01BC-46F4-735C-52A7-F69693DC0F46}"/>
              </a:ext>
            </a:extLst>
          </p:cNvPr>
          <p:cNvSpPr/>
          <p:nvPr/>
        </p:nvSpPr>
        <p:spPr>
          <a:xfrm>
            <a:off x="7293624" y="3909390"/>
            <a:ext cx="1625088" cy="8991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0484E-33EE-4584-14A8-1EF5C3FA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resources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03917F-A4AF-2207-47DB-043D53E61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87240" cy="4351338"/>
          </a:xfrm>
        </p:spPr>
        <p:txBody>
          <a:bodyPr/>
          <a:lstStyle/>
          <a:p>
            <a:r>
              <a:rPr lang="et-EE" dirty="0" err="1"/>
              <a:t>One</a:t>
            </a:r>
            <a:r>
              <a:rPr lang="et-EE" dirty="0"/>
              <a:t> </a:t>
            </a:r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unit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called</a:t>
            </a:r>
            <a:r>
              <a:rPr lang="et-EE" dirty="0"/>
              <a:t> </a:t>
            </a:r>
            <a:r>
              <a:rPr lang="et-EE" b="1" dirty="0" err="1"/>
              <a:t>resource</a:t>
            </a:r>
            <a:r>
              <a:rPr lang="et-EE" b="1" dirty="0"/>
              <a:t> </a:t>
            </a:r>
            <a:r>
              <a:rPr lang="et-EE" b="1" dirty="0" err="1"/>
              <a:t>block</a:t>
            </a:r>
            <a:r>
              <a:rPr lang="et-EE" b="1" dirty="0"/>
              <a:t> </a:t>
            </a:r>
            <a:r>
              <a:rPr lang="et-EE" dirty="0"/>
              <a:t>(RB)</a:t>
            </a:r>
          </a:p>
          <a:p>
            <a:r>
              <a:rPr lang="et-EE" dirty="0" err="1"/>
              <a:t>We</a:t>
            </a:r>
            <a:r>
              <a:rPr lang="et-EE" dirty="0"/>
              <a:t> </a:t>
            </a:r>
            <a:r>
              <a:rPr lang="et-EE" dirty="0" err="1"/>
              <a:t>consider</a:t>
            </a:r>
            <a:endParaRPr lang="et-EE" dirty="0"/>
          </a:p>
          <a:p>
            <a:pPr lvl="1"/>
            <a:r>
              <a:rPr lang="et-EE" b="1" dirty="0"/>
              <a:t>180 kHz </a:t>
            </a:r>
            <a:r>
              <a:rPr lang="et-EE" dirty="0"/>
              <a:t>on </a:t>
            </a:r>
            <a:r>
              <a:rPr lang="et-EE" dirty="0" err="1"/>
              <a:t>frequency</a:t>
            </a:r>
            <a:r>
              <a:rPr lang="et-EE" dirty="0"/>
              <a:t> </a:t>
            </a:r>
            <a:r>
              <a:rPr lang="et-EE" dirty="0" err="1"/>
              <a:t>scale</a:t>
            </a:r>
            <a:endParaRPr lang="et-EE" dirty="0"/>
          </a:p>
          <a:p>
            <a:pPr lvl="1"/>
            <a:r>
              <a:rPr lang="et-EE" b="1" dirty="0"/>
              <a:t>1 ms </a:t>
            </a:r>
            <a:r>
              <a:rPr lang="et-EE" dirty="0"/>
              <a:t>on </a:t>
            </a:r>
            <a:r>
              <a:rPr lang="et-EE" dirty="0" err="1"/>
              <a:t>time</a:t>
            </a:r>
            <a:r>
              <a:rPr lang="et-EE" dirty="0"/>
              <a:t> </a:t>
            </a:r>
            <a:r>
              <a:rPr lang="et-EE" dirty="0" err="1"/>
              <a:t>scale</a:t>
            </a:r>
            <a:r>
              <a:rPr lang="et-EE" dirty="0"/>
              <a:t> 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8FCB0-48E1-F41D-1F33-130CDCF4C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169A-10B2-4A6E-A82C-CA3A57528E54}" type="datetime5">
              <a:rPr lang="en-US" smtClean="0"/>
              <a:t>18-Sep-23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9FA83-2646-FD7C-2380-34C645AC1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D01E5-6F75-6F51-1CC6-59956C389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3</a:t>
            </a:fld>
            <a:endParaRPr lang="en-US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C5681AB8-0AA8-1C0B-E5A6-0CBA4625E0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8954" y="1008361"/>
            <a:ext cx="4587239" cy="5168602"/>
          </a:xfrm>
        </p:spPr>
      </p:pic>
    </p:spTree>
    <p:extLst>
      <p:ext uri="{BB962C8B-B14F-4D97-AF65-F5344CB8AC3E}">
        <p14:creationId xmlns:p14="http://schemas.microsoft.com/office/powerpoint/2010/main" val="3233592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9C016FB-F559-3C56-A6B1-84332F3FA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Automatic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management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5BC81B6-E3E9-11FB-F22C-8A68C8A849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t-EE" b="1" dirty="0" err="1"/>
              <a:t>Modification</a:t>
            </a:r>
            <a:r>
              <a:rPr lang="et-EE" b="1" dirty="0"/>
              <a:t> </a:t>
            </a:r>
            <a:r>
              <a:rPr lang="et-EE" b="1" dirty="0" err="1"/>
              <a:t>phase</a:t>
            </a:r>
            <a:r>
              <a:rPr lang="et-EE" b="1" dirty="0"/>
              <a:t> </a:t>
            </a:r>
            <a:r>
              <a:rPr lang="et-EE" dirty="0"/>
              <a:t>of </a:t>
            </a:r>
            <a:r>
              <a:rPr lang="et-EE" dirty="0" err="1"/>
              <a:t>life</a:t>
            </a:r>
            <a:r>
              <a:rPr lang="et-EE" dirty="0"/>
              <a:t> </a:t>
            </a:r>
            <a:r>
              <a:rPr lang="et-EE" dirty="0" err="1"/>
              <a:t>cycle</a:t>
            </a:r>
            <a:r>
              <a:rPr lang="et-EE" dirty="0"/>
              <a:t> of a </a:t>
            </a:r>
            <a:r>
              <a:rPr lang="et-EE" dirty="0" err="1"/>
              <a:t>slice</a:t>
            </a:r>
            <a:endParaRPr lang="et-EE" dirty="0"/>
          </a:p>
          <a:p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management</a:t>
            </a:r>
            <a:endParaRPr lang="et-EE" dirty="0"/>
          </a:p>
          <a:p>
            <a:pPr lvl="1"/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b="1" dirty="0" err="1"/>
              <a:t>overload</a:t>
            </a:r>
            <a:r>
              <a:rPr lang="et-EE" b="1" dirty="0"/>
              <a:t>, </a:t>
            </a:r>
            <a:r>
              <a:rPr lang="et-EE" b="1" dirty="0" err="1"/>
              <a:t>then</a:t>
            </a:r>
            <a:r>
              <a:rPr lang="et-EE" b="1" dirty="0"/>
              <a:t> </a:t>
            </a:r>
            <a:r>
              <a:rPr lang="et-EE" b="1" dirty="0" err="1"/>
              <a:t>add</a:t>
            </a:r>
            <a:r>
              <a:rPr lang="et-EE" b="1" dirty="0"/>
              <a:t> </a:t>
            </a:r>
            <a:r>
              <a:rPr lang="et-EE" dirty="0" err="1"/>
              <a:t>resources</a:t>
            </a:r>
            <a:r>
              <a:rPr lang="et-EE" dirty="0"/>
              <a:t>;</a:t>
            </a:r>
          </a:p>
          <a:p>
            <a:pPr lvl="1"/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b="1" dirty="0" err="1"/>
              <a:t>underload</a:t>
            </a:r>
            <a:r>
              <a:rPr lang="et-EE" b="1" dirty="0"/>
              <a:t>, </a:t>
            </a:r>
            <a:r>
              <a:rPr lang="et-EE" b="1" dirty="0" err="1"/>
              <a:t>then</a:t>
            </a:r>
            <a:r>
              <a:rPr lang="et-EE" b="1" dirty="0"/>
              <a:t> </a:t>
            </a:r>
            <a:r>
              <a:rPr lang="et-EE" b="1" dirty="0" err="1"/>
              <a:t>remove</a:t>
            </a:r>
            <a:r>
              <a:rPr lang="et-EE" b="1" dirty="0"/>
              <a:t> </a:t>
            </a:r>
            <a:r>
              <a:rPr lang="et-EE" dirty="0" err="1"/>
              <a:t>resources</a:t>
            </a:r>
            <a:r>
              <a:rPr lang="et-EE" dirty="0"/>
              <a:t>;</a:t>
            </a:r>
          </a:p>
          <a:p>
            <a:r>
              <a:rPr lang="et-EE" b="1" dirty="0" err="1"/>
              <a:t>Optimized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allocation</a:t>
            </a:r>
            <a:endParaRPr lang="et-EE" dirty="0"/>
          </a:p>
          <a:p>
            <a:pPr lvl="1"/>
            <a:r>
              <a:rPr lang="et-EE" dirty="0"/>
              <a:t>For </a:t>
            </a:r>
            <a:r>
              <a:rPr lang="et-EE" dirty="0" err="1"/>
              <a:t>each</a:t>
            </a:r>
            <a:r>
              <a:rPr lang="et-EE" dirty="0"/>
              <a:t> </a:t>
            </a:r>
            <a:r>
              <a:rPr lang="et-EE" dirty="0" err="1"/>
              <a:t>user</a:t>
            </a:r>
            <a:r>
              <a:rPr lang="et-EE" dirty="0"/>
              <a:t> </a:t>
            </a:r>
            <a:r>
              <a:rPr lang="et-EE" dirty="0" err="1"/>
              <a:t>equipment</a:t>
            </a:r>
            <a:r>
              <a:rPr lang="et-EE" dirty="0"/>
              <a:t> (UE) </a:t>
            </a:r>
            <a:r>
              <a:rPr lang="et-EE" dirty="0" err="1"/>
              <a:t>admitted</a:t>
            </a:r>
            <a:r>
              <a:rPr lang="et-EE" dirty="0"/>
              <a:t>, </a:t>
            </a:r>
            <a:r>
              <a:rPr lang="et-EE" dirty="0" err="1"/>
              <a:t>allocate</a:t>
            </a:r>
            <a:r>
              <a:rPr lang="et-EE" dirty="0"/>
              <a:t> </a:t>
            </a:r>
            <a:r>
              <a:rPr lang="et-EE" dirty="0" err="1"/>
              <a:t>sufficient</a:t>
            </a:r>
            <a:r>
              <a:rPr lang="et-EE" dirty="0"/>
              <a:t> </a:t>
            </a:r>
            <a:r>
              <a:rPr lang="et-EE" dirty="0" err="1"/>
              <a:t>resources</a:t>
            </a:r>
            <a:endParaRPr lang="et-EE" dirty="0"/>
          </a:p>
        </p:txBody>
      </p:sp>
      <p:pic>
        <p:nvPicPr>
          <p:cNvPr id="82" name="Content Placeholder 81">
            <a:extLst>
              <a:ext uri="{FF2B5EF4-FFF2-40B4-BE49-F238E27FC236}">
                <a16:creationId xmlns:a16="http://schemas.microsoft.com/office/drawing/2014/main" id="{7D3055D6-BD7E-E757-2154-10E665E88C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2200" y="2570727"/>
            <a:ext cx="5181600" cy="173330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F27F7-E83E-A340-9842-A1D6CDF60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169A-10B2-4A6E-A82C-CA3A57528E54}" type="datetime5">
              <a:rPr lang="en-US" smtClean="0"/>
              <a:t>18-Sep-23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64A0D-DEBA-A573-6248-65032AA70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4</a:t>
            </a:fld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16CDF6B-7903-412A-CD95-1A278E0EE81C}"/>
              </a:ext>
            </a:extLst>
          </p:cNvPr>
          <p:cNvSpPr/>
          <p:nvPr/>
        </p:nvSpPr>
        <p:spPr>
          <a:xfrm>
            <a:off x="8870634" y="3646588"/>
            <a:ext cx="1476000" cy="61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91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C7754-58A6-8179-DA35-7F9C4E53C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Propose</a:t>
            </a:r>
            <a:r>
              <a:rPr lang="et-EE" dirty="0"/>
              <a:t> </a:t>
            </a:r>
            <a:r>
              <a:rPr lang="et-EE" dirty="0" err="1"/>
              <a:t>subslicing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FE275-0941-A3C0-A059-BB47E8031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06478" cy="4073165"/>
          </a:xfrm>
        </p:spPr>
        <p:txBody>
          <a:bodyPr/>
          <a:lstStyle/>
          <a:p>
            <a:r>
              <a:rPr lang="et-EE" dirty="0" err="1"/>
              <a:t>Subslicing</a:t>
            </a:r>
            <a:r>
              <a:rPr lang="et-EE" dirty="0"/>
              <a:t> </a:t>
            </a:r>
            <a:r>
              <a:rPr lang="et-EE" dirty="0" err="1"/>
              <a:t>means</a:t>
            </a:r>
            <a:r>
              <a:rPr lang="et-EE" dirty="0"/>
              <a:t> </a:t>
            </a:r>
          </a:p>
          <a:p>
            <a:pPr lvl="1"/>
            <a:r>
              <a:rPr lang="et-EE" dirty="0" err="1"/>
              <a:t>that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UEs are </a:t>
            </a:r>
            <a:r>
              <a:rPr lang="et-EE" dirty="0" err="1"/>
              <a:t>grouped</a:t>
            </a:r>
            <a:r>
              <a:rPr lang="et-EE" dirty="0"/>
              <a:t> and </a:t>
            </a:r>
          </a:p>
          <a:p>
            <a:pPr lvl="1"/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bandwidth</a:t>
            </a:r>
            <a:r>
              <a:rPr lang="et-EE" dirty="0"/>
              <a:t> </a:t>
            </a:r>
            <a:r>
              <a:rPr lang="et-EE" dirty="0" err="1"/>
              <a:t>subpartitioned</a:t>
            </a:r>
            <a:endParaRPr lang="et-EE" dirty="0"/>
          </a:p>
          <a:p>
            <a:endParaRPr lang="et-EE" dirty="0"/>
          </a:p>
          <a:p>
            <a:pPr>
              <a:buFont typeface="Wingdings" panose="05000000000000000000" pitchFamily="2" charset="2"/>
              <a:buChar char="Ø"/>
            </a:pPr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b="1" dirty="0" err="1"/>
              <a:t>performance</a:t>
            </a:r>
            <a:r>
              <a:rPr lang="et-EE" b="1" dirty="0"/>
              <a:t> </a:t>
            </a:r>
            <a:r>
              <a:rPr lang="et-EE" b="1" dirty="0" err="1"/>
              <a:t>depends</a:t>
            </a:r>
            <a:r>
              <a:rPr lang="et-EE" b="1" dirty="0"/>
              <a:t> </a:t>
            </a:r>
            <a:r>
              <a:rPr lang="et-EE" dirty="0"/>
              <a:t>on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then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can</a:t>
            </a:r>
            <a:r>
              <a:rPr lang="et-EE" dirty="0"/>
              <a:t> </a:t>
            </a:r>
            <a:r>
              <a:rPr lang="et-EE" dirty="0" err="1"/>
              <a:t>be</a:t>
            </a:r>
            <a:r>
              <a:rPr lang="et-EE" dirty="0"/>
              <a:t> </a:t>
            </a:r>
            <a:r>
              <a:rPr lang="et-EE" dirty="0" err="1"/>
              <a:t>subsliced</a:t>
            </a:r>
            <a:r>
              <a:rPr lang="et-EE" dirty="0"/>
              <a:t> </a:t>
            </a:r>
            <a:r>
              <a:rPr lang="et-EE" dirty="0" err="1"/>
              <a:t>into</a:t>
            </a:r>
            <a:r>
              <a:rPr lang="et-EE" dirty="0"/>
              <a:t> </a:t>
            </a:r>
            <a:r>
              <a:rPr lang="et-EE" dirty="0" err="1"/>
              <a:t>suitable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improve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performace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92463-9B10-4B50-F5CD-DA5AF118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DD7F5-22B9-40ED-A834-5523063D5737}" type="datetime5">
              <a:rPr lang="en-US" smtClean="0"/>
              <a:t>18-Sep-23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69A13-73D3-59CC-8838-13C68C2DE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5</a:t>
            </a:fld>
            <a:endParaRPr lang="en-US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4D0200A-34C8-2C98-4FE1-4F18234B3D90}"/>
              </a:ext>
            </a:extLst>
          </p:cNvPr>
          <p:cNvGrpSpPr/>
          <p:nvPr/>
        </p:nvGrpSpPr>
        <p:grpSpPr>
          <a:xfrm>
            <a:off x="8650456" y="1351722"/>
            <a:ext cx="3015525" cy="2067896"/>
            <a:chOff x="8650456" y="1889472"/>
            <a:chExt cx="2198425" cy="1532575"/>
          </a:xfrm>
        </p:grpSpPr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id="{769BD587-AD26-C121-C8F3-FFAE60963475}"/>
                </a:ext>
              </a:extLst>
            </p:cNvPr>
            <p:cNvSpPr/>
            <p:nvPr/>
          </p:nvSpPr>
          <p:spPr>
            <a:xfrm>
              <a:off x="8650456" y="2676189"/>
              <a:ext cx="2185029" cy="745858"/>
            </a:xfrm>
            <a:prstGeom prst="wedgeRoundRectCallout">
              <a:avLst>
                <a:gd name="adj1" fmla="val -54573"/>
                <a:gd name="adj2" fmla="val -18721"/>
                <a:gd name="adj3" fmla="val 16667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A37B4870-CF15-F7BC-60F8-BD1B76031F03}"/>
                </a:ext>
              </a:extLst>
            </p:cNvPr>
            <p:cNvSpPr/>
            <p:nvPr/>
          </p:nvSpPr>
          <p:spPr>
            <a:xfrm>
              <a:off x="8656071" y="1889472"/>
              <a:ext cx="2185029" cy="745858"/>
            </a:xfrm>
            <a:prstGeom prst="wedgeRoundRectCallout">
              <a:avLst>
                <a:gd name="adj1" fmla="val -54573"/>
                <a:gd name="adj2" fmla="val -18721"/>
                <a:gd name="adj3" fmla="val 16667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t-EE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5B40E6B-4979-B5A0-CCEC-E49145081D3D}"/>
                </a:ext>
              </a:extLst>
            </p:cNvPr>
            <p:cNvCxnSpPr/>
            <p:nvPr/>
          </p:nvCxnSpPr>
          <p:spPr>
            <a:xfrm>
              <a:off x="8707206" y="2422684"/>
              <a:ext cx="180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30C6F87-08BA-3A0C-7598-67ACE148C3D8}"/>
                </a:ext>
              </a:extLst>
            </p:cNvPr>
            <p:cNvCxnSpPr/>
            <p:nvPr/>
          </p:nvCxnSpPr>
          <p:spPr>
            <a:xfrm>
              <a:off x="8706116" y="2363629"/>
              <a:ext cx="0" cy="11811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2941F17-D7BF-1911-1C1F-41523A053393}"/>
                </a:ext>
              </a:extLst>
            </p:cNvPr>
            <p:cNvCxnSpPr/>
            <p:nvPr/>
          </p:nvCxnSpPr>
          <p:spPr>
            <a:xfrm>
              <a:off x="10509626" y="2363629"/>
              <a:ext cx="0" cy="11811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Left Brace 11">
              <a:extLst>
                <a:ext uri="{FF2B5EF4-FFF2-40B4-BE49-F238E27FC236}">
                  <a16:creationId xmlns:a16="http://schemas.microsoft.com/office/drawing/2014/main" id="{AF6B96D6-D3DF-FD97-4579-44551534D69D}"/>
                </a:ext>
              </a:extLst>
            </p:cNvPr>
            <p:cNvSpPr/>
            <p:nvPr/>
          </p:nvSpPr>
          <p:spPr>
            <a:xfrm rot="5400000">
              <a:off x="9529132" y="1444960"/>
              <a:ext cx="155448" cy="180000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1E3773D-27EF-9A50-B48A-AD5655A26102}"/>
                </a:ext>
              </a:extLst>
            </p:cNvPr>
            <p:cNvCxnSpPr/>
            <p:nvPr/>
          </p:nvCxnSpPr>
          <p:spPr>
            <a:xfrm>
              <a:off x="8707206" y="3177064"/>
              <a:ext cx="180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814FCC8-83CE-6F7C-2B92-C6A1235CF31F}"/>
                </a:ext>
              </a:extLst>
            </p:cNvPr>
            <p:cNvCxnSpPr/>
            <p:nvPr/>
          </p:nvCxnSpPr>
          <p:spPr>
            <a:xfrm>
              <a:off x="8706116" y="3118009"/>
              <a:ext cx="0" cy="11811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F157EA8-0E59-FA30-D307-89B6C7C8C515}"/>
                </a:ext>
              </a:extLst>
            </p:cNvPr>
            <p:cNvCxnSpPr/>
            <p:nvPr/>
          </p:nvCxnSpPr>
          <p:spPr>
            <a:xfrm>
              <a:off x="10509626" y="3118009"/>
              <a:ext cx="0" cy="11811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Left Brace 15">
              <a:extLst>
                <a:ext uri="{FF2B5EF4-FFF2-40B4-BE49-F238E27FC236}">
                  <a16:creationId xmlns:a16="http://schemas.microsoft.com/office/drawing/2014/main" id="{43688499-E55B-B03B-7DB0-DE657C281F07}"/>
                </a:ext>
              </a:extLst>
            </p:cNvPr>
            <p:cNvSpPr/>
            <p:nvPr/>
          </p:nvSpPr>
          <p:spPr>
            <a:xfrm rot="5400000">
              <a:off x="9979132" y="2649340"/>
              <a:ext cx="155448" cy="90000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2ADF0178-04B2-AB8D-45F4-F0E4BB13A5DA}"/>
                </a:ext>
              </a:extLst>
            </p:cNvPr>
            <p:cNvSpPr/>
            <p:nvPr/>
          </p:nvSpPr>
          <p:spPr>
            <a:xfrm rot="5400000">
              <a:off x="9074257" y="2649340"/>
              <a:ext cx="155448" cy="90000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t-EE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C306025-A524-E56D-EE62-A6EF4D7B9171}"/>
                </a:ext>
              </a:extLst>
            </p:cNvPr>
            <p:cNvCxnSpPr>
              <a:stCxn id="12" idx="0"/>
            </p:cNvCxnSpPr>
            <p:nvPr/>
          </p:nvCxnSpPr>
          <p:spPr>
            <a:xfrm flipV="1">
              <a:off x="10506856" y="2420675"/>
              <a:ext cx="140784" cy="2009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9451B7C-9151-E17C-0831-CEB5144B8F7D}"/>
                </a:ext>
              </a:extLst>
            </p:cNvPr>
            <p:cNvCxnSpPr/>
            <p:nvPr/>
          </p:nvCxnSpPr>
          <p:spPr>
            <a:xfrm flipV="1">
              <a:off x="10506856" y="3176060"/>
              <a:ext cx="140784" cy="2009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3B7DF99-715C-5AE4-1E7A-CB696628E1F2}"/>
                </a:ext>
              </a:extLst>
            </p:cNvPr>
            <p:cNvSpPr txBox="1"/>
            <p:nvPr/>
          </p:nvSpPr>
          <p:spPr>
            <a:xfrm>
              <a:off x="10459488" y="2420779"/>
              <a:ext cx="389393" cy="228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t-EE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Hz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4BCC1A-52D1-2132-0C7E-7C5904368F11}"/>
                </a:ext>
              </a:extLst>
            </p:cNvPr>
            <p:cNvSpPr txBox="1"/>
            <p:nvPr/>
          </p:nvSpPr>
          <p:spPr>
            <a:xfrm>
              <a:off x="10455678" y="3182779"/>
              <a:ext cx="389393" cy="228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t-EE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Hz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7FA35A6-9CD6-E926-4A90-9676FEB7B952}"/>
                </a:ext>
              </a:extLst>
            </p:cNvPr>
            <p:cNvSpPr txBox="1"/>
            <p:nvPr/>
          </p:nvSpPr>
          <p:spPr>
            <a:xfrm>
              <a:off x="9263865" y="2366152"/>
              <a:ext cx="687398" cy="228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bandwidth</a:t>
              </a:r>
              <a:endParaRPr lang="et-EE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61F408-712B-3B6D-87F4-8225A70FBDC2}"/>
                </a:ext>
              </a:extLst>
            </p:cNvPr>
            <p:cNvSpPr txBox="1"/>
            <p:nvPr/>
          </p:nvSpPr>
          <p:spPr>
            <a:xfrm>
              <a:off x="9259381" y="3125737"/>
              <a:ext cx="687398" cy="228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t-EE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bandwidth</a:t>
              </a:r>
              <a:endParaRPr lang="et-EE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9240E38-88AD-E1BD-FD16-41EF55E0180F}"/>
                </a:ext>
              </a:extLst>
            </p:cNvPr>
            <p:cNvGrpSpPr/>
            <p:nvPr/>
          </p:nvGrpSpPr>
          <p:grpSpPr>
            <a:xfrm>
              <a:off x="9400546" y="1926451"/>
              <a:ext cx="402869" cy="354454"/>
              <a:chOff x="1413565" y="72316"/>
              <a:chExt cx="402869" cy="354454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7A9AEC7-C7C2-C698-D411-E741C8A732D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50119" y="72316"/>
                <a:ext cx="86138" cy="180000"/>
                <a:chOff x="1276694" y="4636696"/>
                <a:chExt cx="362380" cy="757269"/>
              </a:xfrm>
            </p:grpSpPr>
            <p:sp>
              <p:nvSpPr>
                <p:cNvPr id="71" name="Rectangle: Rounded Corners 70">
                  <a:extLst>
                    <a:ext uri="{FF2B5EF4-FFF2-40B4-BE49-F238E27FC236}">
                      <a16:creationId xmlns:a16="http://schemas.microsoft.com/office/drawing/2014/main" id="{F36207C6-160D-34A3-4A85-2482B0156C94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B62EE8D-0E07-FFE3-1AD2-FD8E8C20CE8E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D99F0B55-4E96-3CA2-F361-E7DF0DE6EC1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43FEFA62-617F-DD55-5CFC-562799158366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1631416A-3FD1-56ED-6BB3-EAD38B7E9B6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485880" y="108364"/>
                <a:ext cx="86138" cy="180000"/>
                <a:chOff x="1276694" y="4636696"/>
                <a:chExt cx="362380" cy="757269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FB9DB774-F221-E0CC-51F0-B7DA4AB7224A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6BE193CC-8232-6270-9AA8-CBEFB8A70C14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1597479E-67BE-6379-7825-D930860458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C6F89585-344D-0EB3-3B78-9382F762FA47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2079F48-94AE-0A4B-8B23-A750C1ABEE4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10542" y="107077"/>
                <a:ext cx="86138" cy="180000"/>
                <a:chOff x="1276694" y="4636696"/>
                <a:chExt cx="362380" cy="757269"/>
              </a:xfrm>
            </p:grpSpPr>
            <p:sp>
              <p:nvSpPr>
                <p:cNvPr id="63" name="Rectangle: Rounded Corners 62">
                  <a:extLst>
                    <a:ext uri="{FF2B5EF4-FFF2-40B4-BE49-F238E27FC236}">
                      <a16:creationId xmlns:a16="http://schemas.microsoft.com/office/drawing/2014/main" id="{82B9B23B-7AF5-EB56-F74E-7EA4906BCDE1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FBB6CA1A-655F-CDC9-6ED5-A997A75EF833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9E482202-04F1-AE0F-7AD1-681E87DC64B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A226C2C9-C102-3F65-0588-CC010DFD9A0D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E8414C44-7A03-2F83-7AE7-267A5D32B7C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447225" y="179697"/>
                <a:ext cx="86138" cy="180000"/>
                <a:chOff x="1276694" y="4636696"/>
                <a:chExt cx="362380" cy="757269"/>
              </a:xfrm>
            </p:grpSpPr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1626EB81-0BA9-99BD-EFF7-C9554FF7320B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4CA75BBA-12F6-41BA-3277-C4FD3C9754A5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4721FA71-56DD-11E1-663C-A85A304784C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D6D80224-3C8B-4D7E-F072-5B9A7F8C5BFF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2B6C3873-71FB-8C85-15F7-AE6869D7DE6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51837" y="158519"/>
                <a:ext cx="86138" cy="180000"/>
                <a:chOff x="1276694" y="4636696"/>
                <a:chExt cx="362380" cy="757269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EECD9C2E-D768-47C2-E51A-19E46574E801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2BE52BBA-ECD1-4104-6CDD-AF24CD7B34FA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EC0997E2-ED9A-E862-9B17-5C79331B445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DF01FDBB-25A5-3667-7383-5F97D1F454CB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3EBE15C-1573-91A9-6826-DF5B276FC25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70184" y="168813"/>
                <a:ext cx="86138" cy="180000"/>
                <a:chOff x="1276694" y="4636696"/>
                <a:chExt cx="362380" cy="757269"/>
              </a:xfrm>
            </p:grpSpPr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9C8088AF-9F38-A66F-6882-8B6A410990AA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66DCB31-588F-DEE8-2F15-0DCCD36AF87F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6CB30A0B-2CF7-82BD-055E-5233803974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494DA460-4F79-4384-291B-F1CBCA3A5D00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9DCB7A0D-933E-520F-4AB6-10CFA4814A7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413565" y="232130"/>
                <a:ext cx="86138" cy="180000"/>
                <a:chOff x="1276694" y="4636696"/>
                <a:chExt cx="362380" cy="757269"/>
              </a:xfrm>
            </p:grpSpPr>
            <p:sp>
              <p:nvSpPr>
                <p:cNvPr id="47" name="Rectangle: Rounded Corners 46">
                  <a:extLst>
                    <a:ext uri="{FF2B5EF4-FFF2-40B4-BE49-F238E27FC236}">
                      <a16:creationId xmlns:a16="http://schemas.microsoft.com/office/drawing/2014/main" id="{9EF86688-AD9D-2AD5-13F8-9B4820D51843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4E257511-CBB1-CFC8-B6DD-028C19EAFABA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B45B4E37-C6DD-448B-D548-C8E8FF721B1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730A5955-B1F0-ABDB-AA12-2F054A212AE5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5B56D28-639A-EFBF-51E3-15C9B531BA9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19142" y="237010"/>
                <a:ext cx="86138" cy="180000"/>
                <a:chOff x="1276694" y="4636696"/>
                <a:chExt cx="362380" cy="757269"/>
              </a:xfrm>
            </p:grpSpPr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0957FB88-E6C9-D0A5-66EF-66A9D865C25C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43B2816F-CD79-E094-2CDB-3B52FC1DBE63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7E24DA5C-99FD-6B33-D226-3BE903E2048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FD1B1FF3-6F90-9F98-DF70-969E7EF52F15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B4EC5309-FBC6-E98A-FF27-FF77C5F2641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24719" y="241890"/>
                <a:ext cx="86138" cy="180000"/>
                <a:chOff x="1276694" y="4636696"/>
                <a:chExt cx="362380" cy="757269"/>
              </a:xfrm>
            </p:grpSpPr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0AA7C4D9-5095-8911-E693-A3F3AADC2098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41DE0B82-8E6D-F211-E20C-096BC15F8110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EB8F5C9F-0A5A-CBF5-2638-701E857D41E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2635CD19-781C-A0CD-825C-C67292DF7863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E268A13C-140A-0AEB-D6C2-CE02A3D554A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730296" y="246770"/>
                <a:ext cx="86138" cy="180000"/>
                <a:chOff x="1276694" y="4636696"/>
                <a:chExt cx="362380" cy="757269"/>
              </a:xfrm>
            </p:grpSpPr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445B585B-3E04-DAC3-B278-CF92F235DD8A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579B3300-898A-6A75-1A5D-EB9C55E4E9A5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26156305-C088-55FC-4A1B-5AFC5902723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7144121-246A-B9F2-17CB-EDF59DDCCA93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E5343C7-A7E6-9DFD-5256-E72E4F64DA68}"/>
                </a:ext>
              </a:extLst>
            </p:cNvPr>
            <p:cNvGrpSpPr/>
            <p:nvPr/>
          </p:nvGrpSpPr>
          <p:grpSpPr>
            <a:xfrm>
              <a:off x="9062776" y="2751511"/>
              <a:ext cx="249455" cy="287381"/>
              <a:chOff x="856675" y="1188646"/>
              <a:chExt cx="249455" cy="287381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08838B05-48F5-93B4-384E-71C41307877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59569" y="1188646"/>
                <a:ext cx="86138" cy="180000"/>
                <a:chOff x="1276694" y="4636696"/>
                <a:chExt cx="362380" cy="757269"/>
              </a:xfrm>
            </p:grpSpPr>
            <p:sp>
              <p:nvSpPr>
                <p:cNvPr id="97" name="Rectangle: Rounded Corners 96">
                  <a:extLst>
                    <a:ext uri="{FF2B5EF4-FFF2-40B4-BE49-F238E27FC236}">
                      <a16:creationId xmlns:a16="http://schemas.microsoft.com/office/drawing/2014/main" id="{82138400-6F20-A975-C855-36307F14955A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4967CE78-542F-0DE4-B701-75420983B590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97D2B331-1DFA-686C-11CC-45108446E2C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F035DE02-FA65-C8D1-D792-5B9F5C1C6099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993C5F57-E78D-7061-8001-03C8607B255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95330" y="1224694"/>
                <a:ext cx="86138" cy="180000"/>
                <a:chOff x="1276694" y="4636696"/>
                <a:chExt cx="362380" cy="757269"/>
              </a:xfrm>
            </p:grpSpPr>
            <p:sp>
              <p:nvSpPr>
                <p:cNvPr id="93" name="Rectangle: Rounded Corners 92">
                  <a:extLst>
                    <a:ext uri="{FF2B5EF4-FFF2-40B4-BE49-F238E27FC236}">
                      <a16:creationId xmlns:a16="http://schemas.microsoft.com/office/drawing/2014/main" id="{77B368C6-BC8F-84BC-9C02-83D71D0419CC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F4F5F6C0-45F4-63EB-DFF5-304E2E772492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4395DF85-5BA0-84D5-85B8-6C8997CE32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DA4B700F-7740-879D-B1C5-6CC7AA54640A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5172A3BC-87BD-138A-E3EB-B5E58AAA87B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019992" y="1223407"/>
                <a:ext cx="86138" cy="180000"/>
                <a:chOff x="1276694" y="4636696"/>
                <a:chExt cx="362380" cy="757269"/>
              </a:xfrm>
            </p:grpSpPr>
            <p:sp>
              <p:nvSpPr>
                <p:cNvPr id="89" name="Rectangle: Rounded Corners 88">
                  <a:extLst>
                    <a:ext uri="{FF2B5EF4-FFF2-40B4-BE49-F238E27FC236}">
                      <a16:creationId xmlns:a16="http://schemas.microsoft.com/office/drawing/2014/main" id="{C26711BA-6C14-1A20-BAAE-BF46429E4890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B10A449C-5B5E-9BA5-8456-CB9D1C6786A3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34E109C2-FCB5-64EE-74C3-43ECD8289E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56AB508-AAA6-D6FA-F6EE-99EC0A2871B2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037C828E-376D-F405-50FA-7B5B1CE33F9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56675" y="1296027"/>
                <a:ext cx="86138" cy="180000"/>
                <a:chOff x="1276694" y="4636696"/>
                <a:chExt cx="362380" cy="757269"/>
              </a:xfrm>
            </p:grpSpPr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006EBCA3-3D6A-2722-120E-53205F0BBF28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C1451FEB-CB63-88D0-50C7-B01E6D5AB5AF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5543A187-AF1C-9EFD-9258-283ADB21C7B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436A6BD9-4B14-546A-2444-C0E2C1AEC6E3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E22B5531-3775-01EA-E536-5A9123E48A1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61287" y="1274849"/>
                <a:ext cx="86138" cy="180000"/>
                <a:chOff x="1276694" y="4636696"/>
                <a:chExt cx="362380" cy="757269"/>
              </a:xfrm>
            </p:grpSpPr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3DD62829-E675-DBFC-F7A5-92C4984E727C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3FDC78CF-1513-17C1-7050-B10B8171ACD7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EE759F2C-66AB-FAC0-0C93-FC73F88E60D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A71C2664-F71C-88C0-899A-60305B59D7D5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158FBCA1-0427-17EF-A9A2-35E7CCEF48F4}"/>
                </a:ext>
              </a:extLst>
            </p:cNvPr>
            <p:cNvGrpSpPr/>
            <p:nvPr/>
          </p:nvGrpSpPr>
          <p:grpSpPr>
            <a:xfrm>
              <a:off x="9855421" y="2772327"/>
              <a:ext cx="402869" cy="257957"/>
              <a:chOff x="2053645" y="1285143"/>
              <a:chExt cx="402869" cy="257957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E1C7E076-E425-9CE6-05D3-46C8A40273D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310264" y="1285143"/>
                <a:ext cx="86138" cy="180000"/>
                <a:chOff x="1276694" y="4636696"/>
                <a:chExt cx="362380" cy="757269"/>
              </a:xfrm>
            </p:grpSpPr>
            <p:sp>
              <p:nvSpPr>
                <p:cNvPr id="123" name="Rectangle: Rounded Corners 122">
                  <a:extLst>
                    <a:ext uri="{FF2B5EF4-FFF2-40B4-BE49-F238E27FC236}">
                      <a16:creationId xmlns:a16="http://schemas.microsoft.com/office/drawing/2014/main" id="{A34D56A4-3242-9D08-6DA8-EACC46D37E08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99F89D12-1620-2ED1-C243-C35184CB8E8A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32DD1075-E63A-1485-C09D-AEED63A93E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3E13DAAE-9332-CC31-B1A4-0E7C86185423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B9A2D185-C452-341B-773E-263F185C595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053645" y="1348460"/>
                <a:ext cx="86138" cy="180000"/>
                <a:chOff x="1276694" y="4636696"/>
                <a:chExt cx="362380" cy="757269"/>
              </a:xfrm>
            </p:grpSpPr>
            <p:sp>
              <p:nvSpPr>
                <p:cNvPr id="119" name="Rectangle: Rounded Corners 118">
                  <a:extLst>
                    <a:ext uri="{FF2B5EF4-FFF2-40B4-BE49-F238E27FC236}">
                      <a16:creationId xmlns:a16="http://schemas.microsoft.com/office/drawing/2014/main" id="{07BFCEB1-2A56-7A25-C8C9-DB00F1316121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9895351C-97B0-F5AB-C9F1-A5BB7ECEA8A9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77AA432F-A57F-E795-059E-ABE53497B3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410F1079-7542-B9F5-2D7A-28F3FCE927D2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ED8DE3D3-5C57-DE54-B57B-D89FDA5BD12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59222" y="1353340"/>
                <a:ext cx="86138" cy="180000"/>
                <a:chOff x="1276694" y="4636696"/>
                <a:chExt cx="362380" cy="757269"/>
              </a:xfrm>
            </p:grpSpPr>
            <p:sp>
              <p:nvSpPr>
                <p:cNvPr id="115" name="Rectangle: Rounded Corners 114">
                  <a:extLst>
                    <a:ext uri="{FF2B5EF4-FFF2-40B4-BE49-F238E27FC236}">
                      <a16:creationId xmlns:a16="http://schemas.microsoft.com/office/drawing/2014/main" id="{FB4B804F-1218-1601-BCD8-54D7B1092B08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0626D770-5ED0-D9DA-E182-A65DE9B9181A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84E0F978-3DE1-D2EA-B14D-1FDA6A01E65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BA951AA5-BCB5-4B93-9A8F-FEE70485C679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CEC14DE4-EC82-8EE1-3F62-E2DBC4858BC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264799" y="1358220"/>
                <a:ext cx="86138" cy="180000"/>
                <a:chOff x="1276694" y="4636696"/>
                <a:chExt cx="362380" cy="757269"/>
              </a:xfrm>
            </p:grpSpPr>
            <p:sp>
              <p:nvSpPr>
                <p:cNvPr id="111" name="Rectangle: Rounded Corners 110">
                  <a:extLst>
                    <a:ext uri="{FF2B5EF4-FFF2-40B4-BE49-F238E27FC236}">
                      <a16:creationId xmlns:a16="http://schemas.microsoft.com/office/drawing/2014/main" id="{A8758EFD-D0C7-B50F-E5F4-4C1F835902FC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427D15F0-2B79-A3C6-1350-7F6CE3963C5A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976A23B-D411-FA7A-0AAD-2487ECEAD3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AE190756-8090-58AC-FC93-3B9C8B7E48A7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355EF0C-A896-8EDD-6E21-D2729AA7E66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370376" y="1363100"/>
                <a:ext cx="86138" cy="180000"/>
                <a:chOff x="1276694" y="4636696"/>
                <a:chExt cx="362380" cy="757269"/>
              </a:xfrm>
            </p:grpSpPr>
            <p:sp>
              <p:nvSpPr>
                <p:cNvPr id="107" name="Rectangle: Rounded Corners 106">
                  <a:extLst>
                    <a:ext uri="{FF2B5EF4-FFF2-40B4-BE49-F238E27FC236}">
                      <a16:creationId xmlns:a16="http://schemas.microsoft.com/office/drawing/2014/main" id="{9B1767B2-8061-D554-0C38-D2806FAD253D}"/>
                    </a:ext>
                  </a:extLst>
                </p:cNvPr>
                <p:cNvSpPr/>
                <p:nvPr/>
              </p:nvSpPr>
              <p:spPr>
                <a:xfrm>
                  <a:off x="1276694" y="4636696"/>
                  <a:ext cx="362380" cy="757269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6D4713C2-6C23-5FFE-BF4A-3B786E3D4962}"/>
                    </a:ext>
                  </a:extLst>
                </p:cNvPr>
                <p:cNvSpPr/>
                <p:nvPr/>
              </p:nvSpPr>
              <p:spPr>
                <a:xfrm>
                  <a:off x="1276694" y="4728060"/>
                  <a:ext cx="362380" cy="571027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1A77C0E9-17D1-623A-D98A-1ED3394328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945" y="5331774"/>
                  <a:ext cx="22733" cy="22733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ECA5C5BB-54CB-5E5D-3ECC-30C31D516A60}"/>
                    </a:ext>
                  </a:extLst>
                </p:cNvPr>
                <p:cNvSpPr/>
                <p:nvPr/>
              </p:nvSpPr>
              <p:spPr>
                <a:xfrm>
                  <a:off x="1410246" y="4673602"/>
                  <a:ext cx="89607" cy="23537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t-EE" sz="32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128" name="Footer Placeholder 127">
            <a:extLst>
              <a:ext uri="{FF2B5EF4-FFF2-40B4-BE49-F238E27FC236}">
                <a16:creationId xmlns:a16="http://schemas.microsoft.com/office/drawing/2014/main" id="{14A7169C-D42F-7B80-C14D-535B154A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659787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5AB6FB49-C1FE-6847-1094-DECE41CE5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Management </a:t>
            </a:r>
            <a:r>
              <a:rPr lang="et-EE" dirty="0" err="1"/>
              <a:t>closed</a:t>
            </a:r>
            <a:r>
              <a:rPr lang="et-EE" dirty="0"/>
              <a:t> </a:t>
            </a:r>
            <a:r>
              <a:rPr lang="et-EE" dirty="0" err="1"/>
              <a:t>control</a:t>
            </a:r>
            <a:r>
              <a:rPr lang="et-EE" dirty="0"/>
              <a:t> loop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410A6236-C749-3AFD-7D17-7FEF6002B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t-EE" dirty="0" err="1"/>
              <a:t>Propose</a:t>
            </a:r>
            <a:r>
              <a:rPr lang="et-EE" dirty="0"/>
              <a:t> </a:t>
            </a:r>
            <a:r>
              <a:rPr lang="et-EE" dirty="0" err="1"/>
              <a:t>subslicing</a:t>
            </a:r>
            <a:r>
              <a:rPr lang="et-EE" dirty="0"/>
              <a:t> </a:t>
            </a:r>
          </a:p>
          <a:p>
            <a:r>
              <a:rPr lang="et-EE" dirty="0"/>
              <a:t>In </a:t>
            </a:r>
            <a:r>
              <a:rPr lang="et-EE" b="1" dirty="0" err="1"/>
              <a:t>Plan</a:t>
            </a:r>
            <a:r>
              <a:rPr lang="et-EE" dirty="0"/>
              <a:t> </a:t>
            </a:r>
            <a:r>
              <a:rPr lang="et-EE" dirty="0" err="1"/>
              <a:t>function</a:t>
            </a:r>
            <a:r>
              <a:rPr lang="et-EE" dirty="0"/>
              <a:t> </a:t>
            </a:r>
            <a:r>
              <a:rPr lang="et-EE" dirty="0" err="1"/>
              <a:t>it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b="1" dirty="0" err="1"/>
              <a:t>decided</a:t>
            </a:r>
            <a:r>
              <a:rPr lang="et-EE" dirty="0"/>
              <a:t> </a:t>
            </a:r>
            <a:r>
              <a:rPr lang="et-EE" dirty="0" err="1"/>
              <a:t>whether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needs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be</a:t>
            </a:r>
            <a:r>
              <a:rPr lang="et-EE" dirty="0"/>
              <a:t> </a:t>
            </a:r>
            <a:r>
              <a:rPr lang="et-EE" dirty="0" err="1"/>
              <a:t>split</a:t>
            </a:r>
            <a:r>
              <a:rPr lang="et-EE" dirty="0"/>
              <a:t>, </a:t>
            </a:r>
            <a:r>
              <a:rPr lang="et-EE" dirty="0" err="1"/>
              <a:t>merged</a:t>
            </a:r>
            <a:r>
              <a:rPr lang="et-EE" dirty="0"/>
              <a:t> </a:t>
            </a:r>
            <a:r>
              <a:rPr lang="et-EE" dirty="0" err="1"/>
              <a:t>or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changed</a:t>
            </a:r>
            <a:endParaRPr lang="en-US" dirty="0"/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BF57B-CDA0-511A-1E3F-DFC98618D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9C77-2859-460D-A4EE-6A74D8AB745C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60AA9-0153-54AC-A762-0F335E801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FAD11-2E7C-4BEA-789B-FA2F68AA4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6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0FDEF4-780E-00B0-C3D2-8A741C6AE56C}"/>
              </a:ext>
            </a:extLst>
          </p:cNvPr>
          <p:cNvGrpSpPr/>
          <p:nvPr/>
        </p:nvGrpSpPr>
        <p:grpSpPr>
          <a:xfrm>
            <a:off x="8070763" y="2912766"/>
            <a:ext cx="2882184" cy="1075345"/>
            <a:chOff x="159711" y="152495"/>
            <a:chExt cx="2882184" cy="107534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F558C9C-C7D9-B959-75EF-1CFDBC57016F}"/>
                </a:ext>
              </a:extLst>
            </p:cNvPr>
            <p:cNvSpPr/>
            <p:nvPr/>
          </p:nvSpPr>
          <p:spPr>
            <a:xfrm>
              <a:off x="161743" y="152495"/>
              <a:ext cx="864000" cy="2160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t-EE" sz="1000" dirty="0"/>
                <a:t>Monitor</a:t>
              </a:r>
              <a:endParaRPr lang="en-US" sz="10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87450-AC6D-0C95-0219-D02EF57FE86E}"/>
                </a:ext>
              </a:extLst>
            </p:cNvPr>
            <p:cNvSpPr/>
            <p:nvPr/>
          </p:nvSpPr>
          <p:spPr>
            <a:xfrm>
              <a:off x="2177895" y="152495"/>
              <a:ext cx="864000" cy="2160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t-EE" sz="1000" dirty="0" err="1"/>
                <a:t>Analyze</a:t>
              </a:r>
              <a:endParaRPr lang="en-US" sz="10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74A7313-1883-9826-FA4D-8CF5C32BC2E3}"/>
                </a:ext>
              </a:extLst>
            </p:cNvPr>
            <p:cNvSpPr/>
            <p:nvPr/>
          </p:nvSpPr>
          <p:spPr>
            <a:xfrm>
              <a:off x="2177895" y="1010316"/>
              <a:ext cx="864000" cy="2160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t-EE" sz="1000" dirty="0" err="1"/>
                <a:t>Plan</a:t>
              </a:r>
              <a:r>
                <a:rPr lang="et-EE" sz="1000" dirty="0"/>
                <a:t> (</a:t>
              </a:r>
              <a:r>
                <a:rPr lang="et-EE" sz="1000" dirty="0" err="1"/>
                <a:t>Decide</a:t>
              </a:r>
              <a:r>
                <a:rPr lang="et-EE" sz="1000" dirty="0"/>
                <a:t>)</a:t>
              </a:r>
              <a:endParaRPr lang="en-US" sz="10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ED56E7D-E18B-5BBE-C221-C6F9F88B54C0}"/>
                </a:ext>
              </a:extLst>
            </p:cNvPr>
            <p:cNvSpPr/>
            <p:nvPr/>
          </p:nvSpPr>
          <p:spPr>
            <a:xfrm>
              <a:off x="159711" y="1011840"/>
              <a:ext cx="864000" cy="2160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t-EE" sz="1000" dirty="0" err="1"/>
                <a:t>Execute</a:t>
              </a:r>
              <a:endParaRPr lang="et-EE" sz="1000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4955FD1-6F35-BC1B-0B7C-9C7965FDA97F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025743" y="260495"/>
              <a:ext cx="115215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494E3AC-AA06-97E4-E91C-3906175DA70A}"/>
                </a:ext>
              </a:extLst>
            </p:cNvPr>
            <p:cNvCxnSpPr>
              <a:cxnSpLocks/>
              <a:stCxn id="10" idx="2"/>
              <a:endCxn id="11" idx="0"/>
            </p:cNvCxnSpPr>
            <p:nvPr/>
          </p:nvCxnSpPr>
          <p:spPr>
            <a:xfrm>
              <a:off x="2609895" y="368495"/>
              <a:ext cx="0" cy="64182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0DE250E-097D-6C41-04D4-D9DFB7547C86}"/>
                </a:ext>
              </a:extLst>
            </p:cNvPr>
            <p:cNvCxnSpPr>
              <a:cxnSpLocks/>
              <a:stCxn id="11" idx="1"/>
              <a:endCxn id="12" idx="3"/>
            </p:cNvCxnSpPr>
            <p:nvPr/>
          </p:nvCxnSpPr>
          <p:spPr>
            <a:xfrm flipH="1">
              <a:off x="1023711" y="1118316"/>
              <a:ext cx="1154184" cy="152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8CD8358-AB3C-324B-251C-623065D2E9FD}"/>
                </a:ext>
              </a:extLst>
            </p:cNvPr>
            <p:cNvCxnSpPr>
              <a:cxnSpLocks/>
              <a:stCxn id="12" idx="0"/>
              <a:endCxn id="9" idx="2"/>
            </p:cNvCxnSpPr>
            <p:nvPr/>
          </p:nvCxnSpPr>
          <p:spPr>
            <a:xfrm flipV="1">
              <a:off x="591711" y="368495"/>
              <a:ext cx="2032" cy="64334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loud 16">
              <a:extLst>
                <a:ext uri="{FF2B5EF4-FFF2-40B4-BE49-F238E27FC236}">
                  <a16:creationId xmlns:a16="http://schemas.microsoft.com/office/drawing/2014/main" id="{544B1AD5-6BC2-249A-F944-37525BEA4667}"/>
                </a:ext>
              </a:extLst>
            </p:cNvPr>
            <p:cNvSpPr/>
            <p:nvPr/>
          </p:nvSpPr>
          <p:spPr>
            <a:xfrm>
              <a:off x="1002957" y="509546"/>
              <a:ext cx="1193658" cy="37480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et-EE" sz="1000" dirty="0" err="1"/>
                <a:t>Knowledge</a:t>
              </a:r>
              <a:endParaRPr lang="en-US" sz="1000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3C821C-F30B-06FF-606A-7683E9F36097}"/>
                </a:ext>
              </a:extLst>
            </p:cNvPr>
            <p:cNvCxnSpPr>
              <a:cxnSpLocks/>
            </p:cNvCxnSpPr>
            <p:nvPr/>
          </p:nvCxnSpPr>
          <p:spPr>
            <a:xfrm>
              <a:off x="924354" y="340161"/>
              <a:ext cx="238555" cy="221814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AE46A72-A86B-598F-973A-89B6B2E5EC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02631" y="324131"/>
              <a:ext cx="303632" cy="203435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F3A1C48-2404-4C24-83D5-6DAECBB38C9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79943" y="805891"/>
              <a:ext cx="295275" cy="219515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DB7E95D-832E-14D4-4EDC-E35FC1A52A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689" y="818360"/>
              <a:ext cx="340358" cy="23538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5069D8C0-28CC-5556-71A9-00EDA7F53502}"/>
              </a:ext>
            </a:extLst>
          </p:cNvPr>
          <p:cNvSpPr/>
          <p:nvPr/>
        </p:nvSpPr>
        <p:spPr>
          <a:xfrm>
            <a:off x="7297669" y="5262481"/>
            <a:ext cx="1867430" cy="612648"/>
          </a:xfrm>
          <a:prstGeom prst="wedgeRoundRectCallout">
            <a:avLst>
              <a:gd name="adj1" fmla="val 114630"/>
              <a:gd name="adj2" fmla="val -24807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 dirty="0" err="1"/>
              <a:t>This</a:t>
            </a:r>
            <a:r>
              <a:rPr lang="et-EE" dirty="0"/>
              <a:t> </a:t>
            </a:r>
            <a:r>
              <a:rPr lang="et-EE" dirty="0" err="1"/>
              <a:t>presentation</a:t>
            </a:r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E0B8469-2154-C29B-B268-036517D66A11}"/>
              </a:ext>
            </a:extLst>
          </p:cNvPr>
          <p:cNvSpPr/>
          <p:nvPr/>
        </p:nvSpPr>
        <p:spPr>
          <a:xfrm>
            <a:off x="9940076" y="3571739"/>
            <a:ext cx="1145735" cy="5399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8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01B3A-99F3-FD11-955B-978FC0123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Related</a:t>
            </a:r>
            <a:r>
              <a:rPr lang="et-EE" dirty="0"/>
              <a:t> </a:t>
            </a:r>
            <a:r>
              <a:rPr lang="et-EE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E70B3-E468-B36B-CEA3-B8768D801E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2794"/>
          </a:xfrm>
        </p:spPr>
        <p:txBody>
          <a:bodyPr/>
          <a:lstStyle/>
          <a:p>
            <a:r>
              <a:rPr lang="et-EE" dirty="0"/>
              <a:t>The [19] and [20] </a:t>
            </a:r>
            <a:r>
              <a:rPr lang="et-EE" dirty="0" err="1"/>
              <a:t>deal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radio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partitioning</a:t>
            </a:r>
            <a:r>
              <a:rPr lang="et-EE" dirty="0"/>
              <a:t> in </a:t>
            </a:r>
            <a:r>
              <a:rPr lang="et-EE" dirty="0" err="1"/>
              <a:t>time-frequency</a:t>
            </a:r>
            <a:r>
              <a:rPr lang="et-EE" dirty="0"/>
              <a:t> </a:t>
            </a:r>
            <a:r>
              <a:rPr lang="et-EE" dirty="0" err="1"/>
              <a:t>plane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b="1" dirty="0" err="1"/>
              <a:t>find</a:t>
            </a:r>
            <a:r>
              <a:rPr lang="et-EE" b="1" dirty="0"/>
              <a:t> </a:t>
            </a:r>
            <a:r>
              <a:rPr lang="et-EE" b="1" dirty="0" err="1"/>
              <a:t>largest</a:t>
            </a:r>
            <a:r>
              <a:rPr lang="et-EE" b="1" dirty="0"/>
              <a:t> </a:t>
            </a:r>
            <a:r>
              <a:rPr lang="et-EE" b="1" dirty="0" err="1"/>
              <a:t>unallocated</a:t>
            </a:r>
            <a:r>
              <a:rPr lang="et-EE" b="1" dirty="0"/>
              <a:t> </a:t>
            </a:r>
            <a:r>
              <a:rPr lang="et-EE" b="1" dirty="0" err="1"/>
              <a:t>space</a:t>
            </a:r>
            <a:r>
              <a:rPr lang="et-EE" dirty="0"/>
              <a:t> and </a:t>
            </a:r>
            <a:r>
              <a:rPr lang="et-EE" dirty="0" err="1"/>
              <a:t>achieve</a:t>
            </a:r>
            <a:r>
              <a:rPr lang="et-EE" dirty="0"/>
              <a:t> </a:t>
            </a:r>
            <a:r>
              <a:rPr lang="et-EE" dirty="0" err="1"/>
              <a:t>resource</a:t>
            </a:r>
            <a:r>
              <a:rPr lang="et-EE" dirty="0"/>
              <a:t> </a:t>
            </a:r>
            <a:r>
              <a:rPr lang="et-EE" dirty="0" err="1"/>
              <a:t>usage</a:t>
            </a:r>
            <a:r>
              <a:rPr lang="et-EE" dirty="0"/>
              <a:t> </a:t>
            </a:r>
            <a:r>
              <a:rPr lang="et-EE" dirty="0" err="1"/>
              <a:t>efficiency</a:t>
            </a:r>
            <a:r>
              <a:rPr lang="et-EE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t-EE" dirty="0" err="1"/>
              <a:t>Our</a:t>
            </a:r>
            <a:r>
              <a:rPr lang="et-EE" dirty="0"/>
              <a:t> </a:t>
            </a:r>
            <a:r>
              <a:rPr lang="et-EE" dirty="0" err="1"/>
              <a:t>work</a:t>
            </a:r>
            <a:r>
              <a:rPr lang="et-EE" dirty="0"/>
              <a:t> </a:t>
            </a:r>
            <a:r>
              <a:rPr lang="et-EE" dirty="0" err="1"/>
              <a:t>deals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best</a:t>
            </a:r>
            <a:r>
              <a:rPr lang="et-EE" dirty="0"/>
              <a:t> </a:t>
            </a:r>
            <a:r>
              <a:rPr lang="et-EE" dirty="0" err="1"/>
              <a:t>bandwidth</a:t>
            </a:r>
            <a:r>
              <a:rPr lang="et-EE" dirty="0"/>
              <a:t> part (BWP)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from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perspective</a:t>
            </a:r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3888A8B-BCFD-E62B-9F1F-3796154C9F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1544789"/>
            <a:ext cx="5181600" cy="389715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888E5-C2AB-7F98-1D99-B48EBDF0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169A-10B2-4A6E-A82C-CA3A57528E54}" type="datetime5">
              <a:rPr lang="en-US" smtClean="0"/>
              <a:t>18-Sep-23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3CBF0-B4C4-F9EC-21D0-8ECD0C1C5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24F33-26C6-F9F4-1F5D-E2AB79EF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977910-FFE9-FF3E-5C5B-E2F8071E33F1}"/>
              </a:ext>
            </a:extLst>
          </p:cNvPr>
          <p:cNvSpPr txBox="1"/>
          <p:nvPr/>
        </p:nvSpPr>
        <p:spPr>
          <a:xfrm>
            <a:off x="838200" y="5740570"/>
            <a:ext cx="112938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</a:rPr>
              <a:t>[1</a:t>
            </a:r>
            <a:r>
              <a:rPr lang="et-EE" sz="1600" dirty="0">
                <a:effectLst/>
              </a:rPr>
              <a:t>9</a:t>
            </a:r>
            <a:r>
              <a:rPr lang="en-US" sz="1600" dirty="0">
                <a:effectLst/>
              </a:rPr>
              <a:t>]	C. Y. Chang, N. </a:t>
            </a:r>
            <a:r>
              <a:rPr lang="en-US" sz="1600" dirty="0" err="1">
                <a:effectLst/>
              </a:rPr>
              <a:t>Nikaein</a:t>
            </a:r>
            <a:r>
              <a:rPr lang="en-US" sz="1600" dirty="0">
                <a:effectLst/>
              </a:rPr>
              <a:t>, and T. Spyropoulos, “Radio access network resource slicing for flexible service execution,” </a:t>
            </a:r>
            <a:r>
              <a:rPr lang="en-US" sz="1600" i="1" dirty="0">
                <a:effectLst/>
              </a:rPr>
              <a:t>INFOCOM 2018 - IEEE Conf. </a:t>
            </a:r>
            <a:r>
              <a:rPr lang="en-US" sz="1600" i="1" dirty="0" err="1">
                <a:effectLst/>
              </a:rPr>
              <a:t>Comput</a:t>
            </a:r>
            <a:r>
              <a:rPr lang="en-US" sz="1600" i="1" dirty="0">
                <a:effectLst/>
              </a:rPr>
              <a:t>. </a:t>
            </a:r>
            <a:r>
              <a:rPr lang="en-US" sz="1600" i="1" dirty="0" err="1">
                <a:effectLst/>
              </a:rPr>
              <a:t>Commun</a:t>
            </a:r>
            <a:r>
              <a:rPr lang="en-US" sz="1600" i="1" dirty="0">
                <a:effectLst/>
              </a:rPr>
              <a:t>. Work.</a:t>
            </a:r>
            <a:r>
              <a:rPr lang="en-US" sz="1600" dirty="0">
                <a:effectLst/>
              </a:rPr>
              <a:t>, pp. 668–673, 2018, </a:t>
            </a:r>
            <a:r>
              <a:rPr lang="en-US" sz="1600" dirty="0" err="1">
                <a:effectLst/>
              </a:rPr>
              <a:t>doi</a:t>
            </a:r>
            <a:r>
              <a:rPr lang="en-US" sz="1600" dirty="0">
                <a:effectLst/>
              </a:rPr>
              <a:t>: 10.1109/INFCOMW.2018.8407021.</a:t>
            </a:r>
            <a:endParaRPr lang="et-EE" sz="1600" dirty="0">
              <a:effectLst/>
            </a:endParaRPr>
          </a:p>
          <a:p>
            <a:r>
              <a:rPr lang="en-US" sz="1600" dirty="0">
                <a:effectLst/>
              </a:rPr>
              <a:t>[</a:t>
            </a:r>
            <a:r>
              <a:rPr lang="et-EE" sz="1600" dirty="0">
                <a:effectLst/>
              </a:rPr>
              <a:t>20</a:t>
            </a:r>
            <a:r>
              <a:rPr lang="en-US" sz="1600" dirty="0">
                <a:effectLst/>
              </a:rPr>
              <a:t>]	I. </a:t>
            </a:r>
            <a:r>
              <a:rPr lang="en-US" sz="1600" dirty="0" err="1">
                <a:effectLst/>
              </a:rPr>
              <a:t>Oussakel</a:t>
            </a:r>
            <a:r>
              <a:rPr lang="en-US" sz="1600" dirty="0">
                <a:effectLst/>
              </a:rPr>
              <a:t>, P. </a:t>
            </a:r>
            <a:r>
              <a:rPr lang="en-US" sz="1600" dirty="0" err="1">
                <a:effectLst/>
              </a:rPr>
              <a:t>Owezarski</a:t>
            </a:r>
            <a:r>
              <a:rPr lang="en-US" sz="1600" dirty="0">
                <a:effectLst/>
              </a:rPr>
              <a:t>, P. </a:t>
            </a:r>
            <a:r>
              <a:rPr lang="en-US" sz="1600" dirty="0" err="1">
                <a:effectLst/>
              </a:rPr>
              <a:t>Berthou</a:t>
            </a:r>
            <a:r>
              <a:rPr lang="en-US" sz="1600" dirty="0">
                <a:effectLst/>
              </a:rPr>
              <a:t>, and L. </a:t>
            </a:r>
            <a:r>
              <a:rPr lang="en-US" sz="1600" dirty="0" err="1">
                <a:effectLst/>
              </a:rPr>
              <a:t>Houssin</a:t>
            </a:r>
            <a:r>
              <a:rPr lang="en-US" sz="1600" dirty="0">
                <a:effectLst/>
              </a:rPr>
              <a:t>, “Toward Radio Access Network Slicing Enforcement in Multi-cell 5G System,” </a:t>
            </a:r>
            <a:r>
              <a:rPr lang="en-US" sz="1600" i="1" dirty="0">
                <a:effectLst/>
              </a:rPr>
              <a:t>J. </a:t>
            </a:r>
            <a:r>
              <a:rPr lang="en-US" sz="1600" i="1" dirty="0" err="1">
                <a:effectLst/>
              </a:rPr>
              <a:t>Netw</a:t>
            </a:r>
            <a:r>
              <a:rPr lang="en-US" sz="1600" i="1" dirty="0">
                <a:effectLst/>
              </a:rPr>
              <a:t>. Syst. </a:t>
            </a:r>
            <a:r>
              <a:rPr lang="en-US" sz="1600" i="1" dirty="0" err="1">
                <a:effectLst/>
              </a:rPr>
              <a:t>Manag</a:t>
            </a:r>
            <a:r>
              <a:rPr lang="en-US" sz="1600" i="1" dirty="0">
                <a:effectLst/>
              </a:rPr>
              <a:t>.</a:t>
            </a:r>
            <a:r>
              <a:rPr lang="en-US" sz="1600" dirty="0">
                <a:effectLst/>
              </a:rPr>
              <a:t>, vol. 31, no. 1, p. 8, Jan. 2023, </a:t>
            </a:r>
            <a:r>
              <a:rPr lang="en-US" sz="1600" dirty="0" err="1">
                <a:effectLst/>
              </a:rPr>
              <a:t>doi</a:t>
            </a:r>
            <a:r>
              <a:rPr lang="en-US" sz="1600" dirty="0">
                <a:effectLst/>
              </a:rPr>
              <a:t>: 10.1007/s10922-022-09694-0.</a:t>
            </a:r>
            <a:endParaRPr lang="en-US" sz="1600" dirty="0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7D6ED9DE-A3D7-B936-279E-F984632960EA}"/>
              </a:ext>
            </a:extLst>
          </p:cNvPr>
          <p:cNvSpPr/>
          <p:nvPr/>
        </p:nvSpPr>
        <p:spPr>
          <a:xfrm>
            <a:off x="10579061" y="2391219"/>
            <a:ext cx="362712" cy="1358404"/>
          </a:xfrm>
          <a:prstGeom prst="rightBrace">
            <a:avLst>
              <a:gd name="adj1" fmla="val 8333"/>
              <a:gd name="adj2" fmla="val 14879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6194E229-A2DC-5C64-DF10-02CF9D98F12F}"/>
              </a:ext>
            </a:extLst>
          </p:cNvPr>
          <p:cNvSpPr/>
          <p:nvPr/>
        </p:nvSpPr>
        <p:spPr>
          <a:xfrm>
            <a:off x="9791182" y="544816"/>
            <a:ext cx="2124000" cy="1328023"/>
          </a:xfrm>
          <a:prstGeom prst="wedgeRoundRectCallout">
            <a:avLst>
              <a:gd name="adj1" fmla="val 2731"/>
              <a:gd name="adj2" fmla="val 99285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 err="1"/>
              <a:t>Our</a:t>
            </a:r>
            <a:r>
              <a:rPr lang="et-EE" dirty="0"/>
              <a:t> </a:t>
            </a:r>
            <a:r>
              <a:rPr lang="et-EE" dirty="0" err="1"/>
              <a:t>work</a:t>
            </a:r>
            <a:r>
              <a:rPr lang="et-EE" dirty="0"/>
              <a:t> </a:t>
            </a:r>
            <a:r>
              <a:rPr lang="et-EE" dirty="0" err="1"/>
              <a:t>deals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best</a:t>
            </a:r>
            <a:r>
              <a:rPr lang="et-EE" dirty="0"/>
              <a:t> BWP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from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perspective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583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FB772-57DF-89A4-26D7-E6351594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Simulations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44700-ED7B-821F-2E00-FB53A7C627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t-EE" dirty="0"/>
              <a:t>5G-NR </a:t>
            </a:r>
            <a:r>
              <a:rPr lang="et-EE" dirty="0" err="1"/>
              <a:t>simulated</a:t>
            </a:r>
            <a:r>
              <a:rPr lang="et-EE" dirty="0"/>
              <a:t> </a:t>
            </a:r>
            <a:r>
              <a:rPr lang="et-EE" dirty="0" err="1"/>
              <a:t>using</a:t>
            </a:r>
            <a:r>
              <a:rPr lang="et-EE" dirty="0"/>
              <a:t> </a:t>
            </a:r>
            <a:r>
              <a:rPr lang="en-US" dirty="0"/>
              <a:t> MATLAB 5G Toolbox system-level</a:t>
            </a:r>
            <a:r>
              <a:rPr lang="et-EE" dirty="0"/>
              <a:t> </a:t>
            </a:r>
            <a:r>
              <a:rPr lang="en-US" dirty="0"/>
              <a:t>simulation tool called </a:t>
            </a:r>
            <a:r>
              <a:rPr lang="en-US" b="1" dirty="0"/>
              <a:t>NR Cell Performance Evaluation with</a:t>
            </a:r>
            <a:r>
              <a:rPr lang="et-EE" b="1" dirty="0"/>
              <a:t> </a:t>
            </a:r>
            <a:r>
              <a:rPr lang="en-US" b="1" dirty="0"/>
              <a:t>Physical Layer Integration</a:t>
            </a:r>
            <a:r>
              <a:rPr lang="et-EE" dirty="0"/>
              <a:t>, </a:t>
            </a:r>
            <a:r>
              <a:rPr lang="et-EE" dirty="0" err="1"/>
              <a:t>version</a:t>
            </a:r>
            <a:r>
              <a:rPr lang="et-EE" dirty="0"/>
              <a:t> </a:t>
            </a:r>
            <a:r>
              <a:rPr lang="et-EE" b="1" dirty="0"/>
              <a:t>R2021b</a:t>
            </a:r>
          </a:p>
          <a:p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settings</a:t>
            </a:r>
            <a:r>
              <a:rPr lang="et-EE" dirty="0"/>
              <a:t>:</a:t>
            </a:r>
          </a:p>
          <a:p>
            <a:pPr lvl="1"/>
            <a:r>
              <a:rPr lang="et-EE" dirty="0" err="1"/>
              <a:t>Bandwidth</a:t>
            </a:r>
            <a:r>
              <a:rPr lang="et-EE" dirty="0"/>
              <a:t> in </a:t>
            </a:r>
            <a:r>
              <a:rPr lang="et-EE" dirty="0" err="1"/>
              <a:t>RBs</a:t>
            </a:r>
            <a:endParaRPr lang="et-EE" dirty="0"/>
          </a:p>
          <a:p>
            <a:pPr lvl="1"/>
            <a:r>
              <a:rPr lang="et-EE" dirty="0"/>
              <a:t>Number of UEs and </a:t>
            </a:r>
            <a:r>
              <a:rPr lang="et-EE" dirty="0" err="1"/>
              <a:t>their</a:t>
            </a:r>
            <a:r>
              <a:rPr lang="et-EE" dirty="0"/>
              <a:t> </a:t>
            </a:r>
            <a:r>
              <a:rPr lang="et-EE" dirty="0" err="1"/>
              <a:t>requested</a:t>
            </a:r>
            <a:r>
              <a:rPr lang="et-EE" dirty="0"/>
              <a:t> </a:t>
            </a:r>
            <a:r>
              <a:rPr lang="et-EE" dirty="0" err="1"/>
              <a:t>rate</a:t>
            </a:r>
            <a:r>
              <a:rPr lang="et-EE" dirty="0"/>
              <a:t>, </a:t>
            </a:r>
            <a:r>
              <a:rPr lang="et-EE" dirty="0" err="1"/>
              <a:t>packet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, </a:t>
            </a:r>
            <a:r>
              <a:rPr lang="et-EE" dirty="0" err="1"/>
              <a:t>distance</a:t>
            </a:r>
            <a:r>
              <a:rPr lang="et-EE" dirty="0"/>
              <a:t> </a:t>
            </a:r>
            <a:r>
              <a:rPr lang="et-EE" dirty="0" err="1"/>
              <a:t>from</a:t>
            </a:r>
            <a:r>
              <a:rPr lang="et-EE" dirty="0"/>
              <a:t> </a:t>
            </a:r>
            <a:r>
              <a:rPr lang="et-EE" dirty="0" err="1"/>
              <a:t>base</a:t>
            </a:r>
            <a:r>
              <a:rPr lang="et-EE" dirty="0"/>
              <a:t> </a:t>
            </a:r>
            <a:r>
              <a:rPr lang="et-EE" dirty="0" err="1"/>
              <a:t>station</a:t>
            </a:r>
            <a:endParaRPr lang="et-EE" dirty="0"/>
          </a:p>
          <a:p>
            <a:r>
              <a:rPr lang="et-EE" dirty="0"/>
              <a:t>All UEs </a:t>
            </a:r>
            <a:r>
              <a:rPr lang="et-EE" dirty="0" err="1"/>
              <a:t>want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transmit</a:t>
            </a:r>
            <a:r>
              <a:rPr lang="et-EE" dirty="0"/>
              <a:t>/</a:t>
            </a:r>
            <a:r>
              <a:rPr lang="et-EE" dirty="0" err="1"/>
              <a:t>receive</a:t>
            </a:r>
            <a:r>
              <a:rPr lang="et-EE" dirty="0"/>
              <a:t> </a:t>
            </a:r>
            <a:r>
              <a:rPr lang="et-EE" dirty="0" err="1"/>
              <a:t>their</a:t>
            </a:r>
            <a:r>
              <a:rPr lang="et-EE" dirty="0"/>
              <a:t> </a:t>
            </a:r>
            <a:r>
              <a:rPr lang="et-EE" dirty="0" err="1"/>
              <a:t>requested</a:t>
            </a:r>
            <a:r>
              <a:rPr lang="et-EE" dirty="0"/>
              <a:t> </a:t>
            </a:r>
            <a:r>
              <a:rPr lang="et-EE" dirty="0" err="1"/>
              <a:t>rate</a:t>
            </a:r>
            <a:r>
              <a:rPr lang="et-EE" dirty="0"/>
              <a:t> in </a:t>
            </a:r>
            <a:r>
              <a:rPr lang="et-EE" dirty="0" err="1"/>
              <a:t>set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of </a:t>
            </a:r>
            <a:r>
              <a:rPr lang="et-EE" dirty="0" err="1"/>
              <a:t>packets</a:t>
            </a:r>
            <a:r>
              <a:rPr lang="et-EE" dirty="0"/>
              <a:t> at </a:t>
            </a:r>
            <a:r>
              <a:rPr lang="et-EE" dirty="0" err="1"/>
              <a:t>the</a:t>
            </a:r>
            <a:r>
              <a:rPr lang="et-EE" dirty="0"/>
              <a:t> start of </a:t>
            </a:r>
            <a:r>
              <a:rPr lang="et-EE" dirty="0" err="1"/>
              <a:t>simulation</a:t>
            </a:r>
            <a:r>
              <a:rPr lang="et-EE" dirty="0"/>
              <a:t>.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E4A52-4118-8233-343D-EB87F23F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9C77-2859-460D-A4EE-6A74D8AB745C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F8DDB-CD42-7A6F-97A4-D4C73B033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80EE9-CF3F-F277-40E6-3C6FA8843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8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E033C7-B043-8B68-9E50-FBD637EFD254}"/>
              </a:ext>
            </a:extLst>
          </p:cNvPr>
          <p:cNvSpPr txBox="1"/>
          <p:nvPr/>
        </p:nvSpPr>
        <p:spPr>
          <a:xfrm>
            <a:off x="7361587" y="5035826"/>
            <a:ext cx="390190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UL – </a:t>
            </a:r>
            <a:r>
              <a:rPr lang="et-EE" dirty="0" err="1"/>
              <a:t>uplink</a:t>
            </a:r>
            <a:endParaRPr lang="et-EE" dirty="0"/>
          </a:p>
          <a:p>
            <a:r>
              <a:rPr lang="et-EE" dirty="0"/>
              <a:t>DL – </a:t>
            </a:r>
            <a:r>
              <a:rPr lang="et-EE" dirty="0" err="1"/>
              <a:t>downlink</a:t>
            </a:r>
            <a:endParaRPr lang="et-EE" dirty="0"/>
          </a:p>
          <a:p>
            <a:r>
              <a:rPr lang="et-EE" dirty="0"/>
              <a:t>CDL-C – </a:t>
            </a:r>
            <a:r>
              <a:rPr lang="et-EE" dirty="0" err="1"/>
              <a:t>clustered</a:t>
            </a:r>
            <a:r>
              <a:rPr lang="et-EE" dirty="0"/>
              <a:t> </a:t>
            </a:r>
            <a:r>
              <a:rPr lang="et-EE" dirty="0" err="1"/>
              <a:t>delay</a:t>
            </a:r>
            <a:r>
              <a:rPr lang="et-EE" dirty="0"/>
              <a:t> </a:t>
            </a:r>
            <a:r>
              <a:rPr lang="et-EE" dirty="0" err="1"/>
              <a:t>line</a:t>
            </a:r>
            <a:r>
              <a:rPr lang="et-EE" dirty="0"/>
              <a:t> C</a:t>
            </a:r>
          </a:p>
          <a:p>
            <a:r>
              <a:rPr lang="et-EE" dirty="0"/>
              <a:t>PUSCH – </a:t>
            </a:r>
            <a:r>
              <a:rPr lang="et-EE" dirty="0" err="1"/>
              <a:t>physical</a:t>
            </a:r>
            <a:r>
              <a:rPr lang="et-EE" dirty="0"/>
              <a:t> </a:t>
            </a:r>
            <a:r>
              <a:rPr lang="et-EE" dirty="0" err="1"/>
              <a:t>uplink</a:t>
            </a:r>
            <a:r>
              <a:rPr lang="et-EE" dirty="0"/>
              <a:t> </a:t>
            </a:r>
            <a:r>
              <a:rPr lang="et-EE" dirty="0" err="1"/>
              <a:t>shared</a:t>
            </a:r>
            <a:r>
              <a:rPr lang="et-EE" dirty="0"/>
              <a:t> </a:t>
            </a:r>
            <a:r>
              <a:rPr lang="et-EE" dirty="0" err="1"/>
              <a:t>channel</a:t>
            </a:r>
            <a:endParaRPr lang="et-EE" dirty="0"/>
          </a:p>
          <a:p>
            <a:r>
              <a:rPr lang="et-EE" dirty="0"/>
              <a:t>RLC – </a:t>
            </a:r>
            <a:r>
              <a:rPr lang="et-EE" dirty="0" err="1"/>
              <a:t>radio</a:t>
            </a:r>
            <a:r>
              <a:rPr lang="et-EE" dirty="0"/>
              <a:t> link </a:t>
            </a:r>
            <a:r>
              <a:rPr lang="et-EE" dirty="0" err="1"/>
              <a:t>control</a:t>
            </a:r>
            <a:endParaRPr lang="et-EE" dirty="0"/>
          </a:p>
          <a:p>
            <a:r>
              <a:rPr lang="et-EE" dirty="0"/>
              <a:t>UM – </a:t>
            </a:r>
            <a:r>
              <a:rPr lang="et-EE" dirty="0" err="1"/>
              <a:t>unacknowledged</a:t>
            </a:r>
            <a:r>
              <a:rPr lang="et-EE" dirty="0"/>
              <a:t> </a:t>
            </a:r>
            <a:r>
              <a:rPr lang="et-EE" dirty="0" err="1"/>
              <a:t>mode</a:t>
            </a:r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66F8DFD3-C9E9-B713-6698-1ED463331A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2202" y="2183105"/>
            <a:ext cx="5597497" cy="2491789"/>
          </a:xfrm>
        </p:spPr>
      </p:pic>
    </p:spTree>
    <p:extLst>
      <p:ext uri="{BB962C8B-B14F-4D97-AF65-F5344CB8AC3E}">
        <p14:creationId xmlns:p14="http://schemas.microsoft.com/office/powerpoint/2010/main" val="162045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C6E9-AE5C-58C2-152B-AB91A19C9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Dataset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2BBC4-F393-7059-1B4F-5BFD26E1F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659849" cy="4351338"/>
          </a:xfrm>
        </p:spPr>
        <p:txBody>
          <a:bodyPr>
            <a:normAutofit/>
          </a:bodyPr>
          <a:lstStyle/>
          <a:p>
            <a:r>
              <a:rPr lang="et-EE" dirty="0" err="1"/>
              <a:t>Complete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of </a:t>
            </a:r>
            <a:r>
              <a:rPr lang="et-EE" dirty="0" err="1"/>
              <a:t>BWPs</a:t>
            </a:r>
            <a:r>
              <a:rPr lang="et-EE" dirty="0"/>
              <a:t> </a:t>
            </a:r>
            <a:r>
              <a:rPr lang="et-EE" dirty="0" err="1"/>
              <a:t>any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in range of 4-275 </a:t>
            </a:r>
            <a:r>
              <a:rPr lang="et-EE" dirty="0" err="1"/>
              <a:t>RBs</a:t>
            </a:r>
            <a:endParaRPr lang="et-EE" dirty="0"/>
          </a:p>
          <a:p>
            <a:pPr lvl="1"/>
            <a:r>
              <a:rPr lang="et-EE" dirty="0"/>
              <a:t>For </a:t>
            </a:r>
            <a:r>
              <a:rPr lang="et-EE" dirty="0" err="1"/>
              <a:t>each</a:t>
            </a:r>
            <a:r>
              <a:rPr lang="et-EE" dirty="0"/>
              <a:t> RB </a:t>
            </a:r>
            <a:r>
              <a:rPr lang="et-EE" dirty="0" err="1"/>
              <a:t>allocated</a:t>
            </a:r>
            <a:r>
              <a:rPr lang="et-EE" dirty="0"/>
              <a:t> </a:t>
            </a:r>
            <a:r>
              <a:rPr lang="et-EE" dirty="0" err="1"/>
              <a:t>we</a:t>
            </a:r>
            <a:r>
              <a:rPr lang="et-EE" dirty="0"/>
              <a:t> have </a:t>
            </a:r>
            <a:r>
              <a:rPr lang="et-EE" dirty="0" err="1"/>
              <a:t>an</a:t>
            </a:r>
            <a:r>
              <a:rPr lang="et-EE" dirty="0"/>
              <a:t> UE </a:t>
            </a:r>
            <a:r>
              <a:rPr lang="et-EE" dirty="0" err="1"/>
              <a:t>which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able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consume</a:t>
            </a:r>
            <a:r>
              <a:rPr lang="et-EE" dirty="0"/>
              <a:t> </a:t>
            </a:r>
            <a:r>
              <a:rPr lang="et-EE" dirty="0" err="1"/>
              <a:t>it</a:t>
            </a:r>
            <a:endParaRPr lang="et-EE" dirty="0"/>
          </a:p>
          <a:p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consists</a:t>
            </a:r>
            <a:r>
              <a:rPr lang="et-EE" dirty="0"/>
              <a:t> of </a:t>
            </a:r>
            <a:r>
              <a:rPr lang="et-EE" b="1" dirty="0"/>
              <a:t>6</a:t>
            </a:r>
            <a:r>
              <a:rPr lang="et-EE" dirty="0"/>
              <a:t> </a:t>
            </a:r>
            <a:r>
              <a:rPr lang="et-EE" dirty="0" err="1"/>
              <a:t>key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indicators</a:t>
            </a:r>
            <a:r>
              <a:rPr lang="et-EE" dirty="0"/>
              <a:t> (KPI)</a:t>
            </a:r>
          </a:p>
          <a:p>
            <a:endParaRPr lang="et-EE" dirty="0"/>
          </a:p>
          <a:p>
            <a:pPr>
              <a:buFont typeface="Wingdings" panose="05000000000000000000" pitchFamily="2" charset="2"/>
              <a:buChar char="Ø"/>
            </a:pPr>
            <a:r>
              <a:rPr lang="et-EE" dirty="0" err="1"/>
              <a:t>We</a:t>
            </a:r>
            <a:r>
              <a:rPr lang="et-EE" dirty="0"/>
              <a:t> see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dependence</a:t>
            </a:r>
            <a:r>
              <a:rPr lang="et-EE" dirty="0"/>
              <a:t> on BWP </a:t>
            </a:r>
            <a:r>
              <a:rPr lang="et-EE" dirty="0" err="1"/>
              <a:t>size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D6CC6-DDFA-67F3-63A6-8085F9B7F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D3A9-7117-4BB3-A590-F5535F627323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C89394-FFA3-6D98-67D5-E89B9022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9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15CD741-67F6-6A60-D0EC-88AEFF2B8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8365" y="232964"/>
            <a:ext cx="4896679" cy="63920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E50B7E-D9AF-5182-ABBC-0A1D117BD8D2}"/>
              </a:ext>
            </a:extLst>
          </p:cNvPr>
          <p:cNvSpPr txBox="1"/>
          <p:nvPr/>
        </p:nvSpPr>
        <p:spPr>
          <a:xfrm>
            <a:off x="258417" y="5873547"/>
            <a:ext cx="623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err="1"/>
              <a:t>util</a:t>
            </a:r>
            <a:r>
              <a:rPr lang="et-EE" dirty="0"/>
              <a:t> – </a:t>
            </a:r>
            <a:r>
              <a:rPr lang="et-EE" dirty="0" err="1"/>
              <a:t>utilization</a:t>
            </a:r>
            <a:r>
              <a:rPr lang="et-EE" dirty="0"/>
              <a:t>, gdp1 – </a:t>
            </a:r>
            <a:r>
              <a:rPr lang="et-EE" dirty="0" err="1"/>
              <a:t>goodput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 1 RB, </a:t>
            </a:r>
            <a:r>
              <a:rPr lang="et-EE" dirty="0" err="1"/>
              <a:t>bler</a:t>
            </a:r>
            <a:r>
              <a:rPr lang="et-EE" dirty="0"/>
              <a:t> – </a:t>
            </a:r>
            <a:r>
              <a:rPr lang="et-EE" dirty="0" err="1"/>
              <a:t>block</a:t>
            </a:r>
            <a:r>
              <a:rPr lang="et-EE" dirty="0"/>
              <a:t> </a:t>
            </a:r>
            <a:r>
              <a:rPr lang="et-EE" dirty="0" err="1"/>
              <a:t>error</a:t>
            </a:r>
            <a:r>
              <a:rPr lang="et-EE" dirty="0"/>
              <a:t> </a:t>
            </a:r>
            <a:r>
              <a:rPr lang="et-EE" dirty="0" err="1"/>
              <a:t>ratio</a:t>
            </a:r>
            <a:endParaRPr lang="et-EE" dirty="0"/>
          </a:p>
          <a:p>
            <a:r>
              <a:rPr lang="et-EE" dirty="0"/>
              <a:t>UL – </a:t>
            </a:r>
            <a:r>
              <a:rPr lang="et-EE" dirty="0" err="1"/>
              <a:t>uplink</a:t>
            </a:r>
            <a:r>
              <a:rPr lang="et-EE" dirty="0"/>
              <a:t>, DL - </a:t>
            </a:r>
            <a:r>
              <a:rPr lang="et-EE" dirty="0" err="1"/>
              <a:t>downlink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1AA4AA4-2C2D-0AB8-140D-BBEEE27DD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751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A467-360F-5FF9-D132-F58C8D176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dependence</a:t>
            </a:r>
            <a:r>
              <a:rPr lang="et-EE" dirty="0"/>
              <a:t> on BWP </a:t>
            </a:r>
            <a:r>
              <a:rPr lang="et-EE" dirty="0" err="1"/>
              <a:t>size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BA4A5-F4B4-D790-54FF-4E6B71818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0048-10D6-4324-8AFD-71458637A251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21012-AFE9-FC8F-4536-BCA5404F5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10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5DEE82-C052-C059-AF4C-E8408C9DC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8574" y="2555323"/>
            <a:ext cx="3181350" cy="41529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BB8E66A3-9985-E078-EA46-82B475D94047}"/>
              </a:ext>
            </a:extLst>
          </p:cNvPr>
          <p:cNvSpPr/>
          <p:nvPr/>
        </p:nvSpPr>
        <p:spPr>
          <a:xfrm>
            <a:off x="1297643" y="1648585"/>
            <a:ext cx="2160000" cy="1048512"/>
          </a:xfrm>
          <a:prstGeom prst="wedgeRoundRectCallout">
            <a:avLst>
              <a:gd name="adj1" fmla="val 73238"/>
              <a:gd name="adj2" fmla="val 4930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dirty="0"/>
              <a:t>Small </a:t>
            </a:r>
            <a:r>
              <a:rPr lang="et-EE" dirty="0" err="1"/>
              <a:t>subslices</a:t>
            </a:r>
            <a:r>
              <a:rPr lang="et-EE" dirty="0"/>
              <a:t> have </a:t>
            </a:r>
            <a:br>
              <a:rPr lang="et-EE" dirty="0"/>
            </a:br>
            <a:r>
              <a:rPr lang="et-EE" dirty="0" err="1"/>
              <a:t>high</a:t>
            </a:r>
            <a:r>
              <a:rPr lang="et-EE" dirty="0"/>
              <a:t> </a:t>
            </a:r>
            <a:r>
              <a:rPr lang="et-EE" dirty="0" err="1"/>
              <a:t>utilization</a:t>
            </a:r>
            <a:r>
              <a:rPr lang="et-EE" dirty="0"/>
              <a:t>, </a:t>
            </a:r>
            <a:br>
              <a:rPr lang="et-EE" dirty="0"/>
            </a:br>
            <a:r>
              <a:rPr lang="et-EE" dirty="0" err="1"/>
              <a:t>low</a:t>
            </a:r>
            <a:r>
              <a:rPr lang="et-EE" dirty="0"/>
              <a:t> </a:t>
            </a:r>
            <a:r>
              <a:rPr lang="et-EE" dirty="0" err="1"/>
              <a:t>goodput</a:t>
            </a:r>
            <a:endParaRPr lang="en-US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127E307-1B85-E91A-84A3-B8851B81EE4F}"/>
              </a:ext>
            </a:extLst>
          </p:cNvPr>
          <p:cNvSpPr/>
          <p:nvPr/>
        </p:nvSpPr>
        <p:spPr>
          <a:xfrm>
            <a:off x="8690782" y="1660782"/>
            <a:ext cx="2196000" cy="1328023"/>
          </a:xfrm>
          <a:prstGeom prst="wedgeRoundRectCallout">
            <a:avLst>
              <a:gd name="adj1" fmla="val -61233"/>
              <a:gd name="adj2" fmla="val 5137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dirty="0" err="1"/>
              <a:t>Large</a:t>
            </a:r>
            <a:r>
              <a:rPr lang="et-EE" dirty="0"/>
              <a:t> </a:t>
            </a:r>
            <a:r>
              <a:rPr lang="et-EE" dirty="0" err="1"/>
              <a:t>subslices</a:t>
            </a:r>
            <a:r>
              <a:rPr lang="et-EE" dirty="0"/>
              <a:t> have </a:t>
            </a:r>
            <a:r>
              <a:rPr lang="et-EE" dirty="0" err="1"/>
              <a:t>high</a:t>
            </a:r>
            <a:r>
              <a:rPr lang="et-EE" dirty="0"/>
              <a:t> </a:t>
            </a:r>
            <a:r>
              <a:rPr lang="et-EE" dirty="0" err="1"/>
              <a:t>utilization</a:t>
            </a:r>
            <a:r>
              <a:rPr lang="et-EE" dirty="0"/>
              <a:t>, </a:t>
            </a:r>
          </a:p>
          <a:p>
            <a:pPr algn="ctr"/>
            <a:r>
              <a:rPr lang="et-EE" dirty="0" err="1"/>
              <a:t>high</a:t>
            </a:r>
            <a:r>
              <a:rPr lang="et-EE" dirty="0"/>
              <a:t> </a:t>
            </a:r>
            <a:r>
              <a:rPr lang="et-EE" dirty="0" err="1"/>
              <a:t>goodput</a:t>
            </a:r>
            <a:r>
              <a:rPr lang="et-EE" dirty="0"/>
              <a:t> </a:t>
            </a:r>
          </a:p>
          <a:p>
            <a:pPr algn="ctr"/>
            <a:r>
              <a:rPr lang="et-EE" dirty="0"/>
              <a:t>and </a:t>
            </a:r>
            <a:r>
              <a:rPr lang="et-EE" dirty="0" err="1"/>
              <a:t>high</a:t>
            </a:r>
            <a:r>
              <a:rPr lang="et-EE" dirty="0"/>
              <a:t> BLER</a:t>
            </a:r>
            <a:endParaRPr lang="en-US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D9691A1-4B37-5A59-551A-891892221E96}"/>
              </a:ext>
            </a:extLst>
          </p:cNvPr>
          <p:cNvSpPr/>
          <p:nvPr/>
        </p:nvSpPr>
        <p:spPr>
          <a:xfrm>
            <a:off x="4445274" y="1476923"/>
            <a:ext cx="3636000" cy="715089"/>
          </a:xfrm>
          <a:prstGeom prst="wedgeRoundRectCallout">
            <a:avLst>
              <a:gd name="adj1" fmla="val -20733"/>
              <a:gd name="adj2" fmla="val 97336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/>
              <a:t>The </a:t>
            </a:r>
            <a:r>
              <a:rPr lang="et-EE" dirty="0" err="1"/>
              <a:t>lowest</a:t>
            </a:r>
            <a:r>
              <a:rPr lang="et-EE" dirty="0"/>
              <a:t> </a:t>
            </a:r>
            <a:r>
              <a:rPr lang="et-EE" dirty="0" err="1"/>
              <a:t>utilization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when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in range of 37-73 </a:t>
            </a:r>
            <a:r>
              <a:rPr lang="et-EE" dirty="0" err="1"/>
              <a:t>RBs</a:t>
            </a:r>
            <a:endParaRPr lang="en-US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67E95632-6386-C38C-8085-6DFD15622BEB}"/>
              </a:ext>
            </a:extLst>
          </p:cNvPr>
          <p:cNvSpPr/>
          <p:nvPr/>
        </p:nvSpPr>
        <p:spPr>
          <a:xfrm>
            <a:off x="8114753" y="4195265"/>
            <a:ext cx="3744000" cy="715089"/>
          </a:xfrm>
          <a:prstGeom prst="wedgeRoundRectCallout">
            <a:avLst>
              <a:gd name="adj1" fmla="val -55561"/>
              <a:gd name="adj2" fmla="val -2255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/>
              <a:t>The </a:t>
            </a:r>
            <a:r>
              <a:rPr lang="et-EE" dirty="0" err="1"/>
              <a:t>highest</a:t>
            </a:r>
            <a:r>
              <a:rPr lang="et-EE" dirty="0"/>
              <a:t> </a:t>
            </a:r>
            <a:r>
              <a:rPr lang="et-EE" dirty="0" err="1"/>
              <a:t>goodput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when</a:t>
            </a:r>
            <a:r>
              <a:rPr lang="et-EE" dirty="0"/>
              <a:t> </a:t>
            </a:r>
          </a:p>
          <a:p>
            <a:pPr algn="ctr"/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in range of 73-145 </a:t>
            </a:r>
            <a:r>
              <a:rPr lang="et-EE" dirty="0" err="1"/>
              <a:t>RBs</a:t>
            </a:r>
            <a:endParaRPr lang="en-US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947EF476-015B-D17E-4A59-43F4DE584FB3}"/>
              </a:ext>
            </a:extLst>
          </p:cNvPr>
          <p:cNvSpPr/>
          <p:nvPr/>
        </p:nvSpPr>
        <p:spPr>
          <a:xfrm>
            <a:off x="483134" y="4941697"/>
            <a:ext cx="3636000" cy="715089"/>
          </a:xfrm>
          <a:prstGeom prst="wedgeRoundRectCallout">
            <a:avLst>
              <a:gd name="adj1" fmla="val 58175"/>
              <a:gd name="adj2" fmla="val 34523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t-EE" dirty="0"/>
              <a:t>The </a:t>
            </a:r>
            <a:r>
              <a:rPr lang="et-EE" dirty="0" err="1"/>
              <a:t>lowest</a:t>
            </a:r>
            <a:r>
              <a:rPr lang="et-EE" dirty="0"/>
              <a:t> BLER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when</a:t>
            </a:r>
            <a:r>
              <a:rPr lang="et-EE" dirty="0"/>
              <a:t> </a:t>
            </a:r>
          </a:p>
          <a:p>
            <a:pPr algn="ctr"/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in range of 10-18 </a:t>
            </a:r>
            <a:r>
              <a:rPr lang="et-EE" dirty="0" err="1"/>
              <a:t>RBs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A1EEE7C-B59C-F16A-273B-0AC7E76B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3425619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E6ADE-0AD5-6126-CCCE-0DEC8FDEF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Deciding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reconfiguration</a:t>
            </a:r>
            <a:r>
              <a:rPr lang="et-EE" dirty="0"/>
              <a:t> </a:t>
            </a:r>
            <a:r>
              <a:rPr lang="et-EE" dirty="0" err="1"/>
              <a:t>operation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CB373-5B25-A481-27C1-A34158DAD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reconfiguration</a:t>
            </a:r>
            <a:r>
              <a:rPr lang="et-EE" dirty="0"/>
              <a:t> </a:t>
            </a:r>
            <a:r>
              <a:rPr lang="et-EE" dirty="0" err="1"/>
              <a:t>decisions</a:t>
            </a:r>
            <a:endParaRPr lang="et-EE" dirty="0"/>
          </a:p>
          <a:p>
            <a:pPr lvl="1"/>
            <a:r>
              <a:rPr lang="et-EE" dirty="0"/>
              <a:t>„</a:t>
            </a:r>
            <a:r>
              <a:rPr lang="et-EE" dirty="0" err="1"/>
              <a:t>merge</a:t>
            </a:r>
            <a:r>
              <a:rPr lang="et-EE" dirty="0"/>
              <a:t>“</a:t>
            </a:r>
          </a:p>
          <a:p>
            <a:pPr lvl="1"/>
            <a:r>
              <a:rPr lang="et-EE" dirty="0"/>
              <a:t>„no </a:t>
            </a:r>
            <a:r>
              <a:rPr lang="et-EE" dirty="0" err="1"/>
              <a:t>change</a:t>
            </a:r>
            <a:r>
              <a:rPr lang="et-EE" dirty="0"/>
              <a:t>“</a:t>
            </a:r>
          </a:p>
          <a:p>
            <a:pPr lvl="1"/>
            <a:r>
              <a:rPr lang="et-EE" dirty="0"/>
              <a:t>„</a:t>
            </a:r>
            <a:r>
              <a:rPr lang="et-EE" dirty="0" err="1"/>
              <a:t>split</a:t>
            </a:r>
            <a:r>
              <a:rPr lang="et-EE" dirty="0"/>
              <a:t>“</a:t>
            </a:r>
          </a:p>
          <a:p>
            <a:r>
              <a:rPr lang="et-EE" dirty="0" err="1"/>
              <a:t>We</a:t>
            </a:r>
            <a:r>
              <a:rPr lang="et-EE" dirty="0"/>
              <a:t> </a:t>
            </a:r>
            <a:r>
              <a:rPr lang="et-EE" dirty="0" err="1"/>
              <a:t>want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b="1" dirty="0" err="1"/>
              <a:t>decide</a:t>
            </a:r>
            <a:r>
              <a:rPr lang="et-EE" dirty="0"/>
              <a:t> </a:t>
            </a:r>
            <a:r>
              <a:rPr lang="et-EE" dirty="0" err="1"/>
              <a:t>slice</a:t>
            </a:r>
            <a:r>
              <a:rPr lang="et-EE" dirty="0"/>
              <a:t> </a:t>
            </a:r>
            <a:r>
              <a:rPr lang="et-EE" dirty="0" err="1"/>
              <a:t>reconfiguration</a:t>
            </a:r>
            <a:r>
              <a:rPr lang="et-EE" dirty="0"/>
              <a:t> </a:t>
            </a:r>
            <a:r>
              <a:rPr lang="et-EE" b="1" dirty="0" err="1"/>
              <a:t>based</a:t>
            </a:r>
            <a:r>
              <a:rPr lang="et-EE" b="1" dirty="0"/>
              <a:t> on </a:t>
            </a:r>
            <a:r>
              <a:rPr lang="et-EE" b="1" dirty="0" err="1"/>
              <a:t>performance</a:t>
            </a:r>
            <a:r>
              <a:rPr lang="et-EE" b="1" dirty="0"/>
              <a:t> </a:t>
            </a:r>
            <a:r>
              <a:rPr lang="et-EE" dirty="0" err="1"/>
              <a:t>not</a:t>
            </a:r>
            <a:r>
              <a:rPr lang="et-EE" dirty="0"/>
              <a:t> by </a:t>
            </a:r>
            <a:r>
              <a:rPr lang="et-EE" dirty="0" err="1"/>
              <a:t>size</a:t>
            </a:r>
            <a:endParaRPr lang="et-EE" dirty="0"/>
          </a:p>
          <a:p>
            <a:pPr lvl="1"/>
            <a:r>
              <a:rPr lang="et-EE" dirty="0" err="1"/>
              <a:t>What</a:t>
            </a:r>
            <a:r>
              <a:rPr lang="et-EE" dirty="0"/>
              <a:t> </a:t>
            </a:r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dependence</a:t>
            </a:r>
            <a:r>
              <a:rPr lang="et-EE" dirty="0"/>
              <a:t> </a:t>
            </a:r>
            <a:r>
              <a:rPr lang="et-EE" dirty="0" err="1"/>
              <a:t>from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</a:t>
            </a:r>
            <a:r>
              <a:rPr lang="et-EE" dirty="0" err="1"/>
              <a:t>is</a:t>
            </a:r>
            <a:r>
              <a:rPr lang="et-EE" dirty="0"/>
              <a:t> </a:t>
            </a:r>
            <a:r>
              <a:rPr lang="et-EE" dirty="0" err="1"/>
              <a:t>different</a:t>
            </a:r>
            <a:r>
              <a:rPr lang="et-EE" dirty="0"/>
              <a:t>?</a:t>
            </a:r>
          </a:p>
          <a:p>
            <a:pPr lvl="1"/>
            <a:endParaRPr lang="et-EE" dirty="0"/>
          </a:p>
          <a:p>
            <a:pPr>
              <a:buFont typeface="Wingdings" panose="05000000000000000000" pitchFamily="2" charset="2"/>
              <a:buChar char="Ø"/>
            </a:pPr>
            <a:r>
              <a:rPr lang="et-EE" dirty="0" err="1"/>
              <a:t>Propose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clustering</a:t>
            </a:r>
            <a:r>
              <a:rPr lang="et-EE" dirty="0"/>
              <a:t> </a:t>
            </a:r>
            <a:r>
              <a:rPr lang="et-EE" dirty="0" err="1"/>
              <a:t>into</a:t>
            </a:r>
            <a:r>
              <a:rPr lang="et-EE" dirty="0"/>
              <a:t> </a:t>
            </a:r>
            <a:r>
              <a:rPr lang="et-EE" b="1" dirty="0"/>
              <a:t>3</a:t>
            </a:r>
            <a:r>
              <a:rPr lang="et-EE" dirty="0"/>
              <a:t> </a:t>
            </a:r>
            <a:r>
              <a:rPr lang="et-EE" dirty="0" err="1"/>
              <a:t>clusters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F96F9-5AC8-06A1-FD05-05A9432F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BB07-DA44-4DD3-9EE9-1EF19F200DB2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9C2B1-7FCB-2E94-9D01-46F683976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A620F-81BB-FCB6-7B94-5B08755EF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2227326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41776-9F02-F659-CDA1-4D8AC1074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>
            <a:normAutofit fontScale="90000"/>
          </a:bodyPr>
          <a:lstStyle/>
          <a:p>
            <a:r>
              <a:rPr lang="et-EE" dirty="0" err="1"/>
              <a:t>Evaluate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clusterability</a:t>
            </a:r>
            <a:r>
              <a:rPr lang="et-EE" dirty="0"/>
              <a:t> - </a:t>
            </a:r>
            <a:r>
              <a:rPr lang="et-EE" dirty="0" err="1"/>
              <a:t>histograms</a:t>
            </a:r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FFFE037-DBE5-098D-9078-43872F5322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4695" y="538164"/>
            <a:ext cx="4114799" cy="6000748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FE652-E647-0551-68CF-A1D8DBA2B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E812D-A94F-48DF-A9EA-E8BB099B51C6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67F89-EC60-17E0-62CD-CB30652C8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12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58AE662-E385-1B32-2782-AAB44717D7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45635"/>
            <a:ext cx="5181600" cy="3831328"/>
          </a:xfrm>
        </p:spPr>
        <p:txBody>
          <a:bodyPr/>
          <a:lstStyle/>
          <a:p>
            <a:r>
              <a:rPr lang="et-EE" dirty="0" err="1"/>
              <a:t>Calculate</a:t>
            </a:r>
            <a:r>
              <a:rPr lang="et-EE" dirty="0"/>
              <a:t> pair-</a:t>
            </a:r>
            <a:r>
              <a:rPr lang="et-EE" dirty="0" err="1"/>
              <a:t>wise</a:t>
            </a:r>
            <a:r>
              <a:rPr lang="et-EE" dirty="0"/>
              <a:t> </a:t>
            </a:r>
            <a:r>
              <a:rPr lang="et-EE" dirty="0" err="1"/>
              <a:t>Euclidean</a:t>
            </a:r>
            <a:r>
              <a:rPr lang="et-EE" dirty="0"/>
              <a:t> </a:t>
            </a:r>
            <a:r>
              <a:rPr lang="et-EE" dirty="0" err="1"/>
              <a:t>distances</a:t>
            </a:r>
            <a:r>
              <a:rPr lang="et-EE" dirty="0"/>
              <a:t> of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points</a:t>
            </a:r>
            <a:endParaRPr lang="et-EE" dirty="0"/>
          </a:p>
          <a:p>
            <a:r>
              <a:rPr lang="en-US" dirty="0"/>
              <a:t>The histogram</a:t>
            </a:r>
            <a:r>
              <a:rPr lang="et-EE" dirty="0"/>
              <a:t> </a:t>
            </a:r>
            <a:r>
              <a:rPr lang="en-US" dirty="0"/>
              <a:t>of all distances should be multimodal to expect the dataset</a:t>
            </a:r>
            <a:r>
              <a:rPr lang="et-EE" dirty="0"/>
              <a:t> </a:t>
            </a:r>
            <a:r>
              <a:rPr lang="en-US" dirty="0"/>
              <a:t>to contain clusters.</a:t>
            </a:r>
            <a:endParaRPr lang="et-EE" dirty="0"/>
          </a:p>
          <a:p>
            <a:endParaRPr lang="et-EE" dirty="0"/>
          </a:p>
          <a:p>
            <a:pPr>
              <a:buFont typeface="Wingdings" panose="05000000000000000000" pitchFamily="2" charset="2"/>
              <a:buChar char="Ø"/>
            </a:pPr>
            <a:r>
              <a:rPr lang="et-EE" b="1" dirty="0" err="1"/>
              <a:t>Try</a:t>
            </a:r>
            <a:r>
              <a:rPr lang="et-EE" dirty="0"/>
              <a:t> </a:t>
            </a:r>
            <a:r>
              <a:rPr lang="et-EE" dirty="0" err="1"/>
              <a:t>clustering</a:t>
            </a:r>
            <a:r>
              <a:rPr lang="et-EE" dirty="0"/>
              <a:t> by 6 </a:t>
            </a:r>
            <a:r>
              <a:rPr lang="et-EE" dirty="0" err="1"/>
              <a:t>KPIs</a:t>
            </a:r>
            <a:r>
              <a:rPr lang="et-EE" dirty="0"/>
              <a:t> and by </a:t>
            </a:r>
            <a:r>
              <a:rPr lang="et-EE" dirty="0" err="1"/>
              <a:t>combinations</a:t>
            </a:r>
            <a:r>
              <a:rPr lang="et-EE" dirty="0"/>
              <a:t> of 4 </a:t>
            </a:r>
            <a:r>
              <a:rPr lang="et-EE" dirty="0" err="1"/>
              <a:t>KPIs</a:t>
            </a:r>
            <a:endParaRPr lang="en-US" dirty="0"/>
          </a:p>
          <a:p>
            <a:endParaRPr lang="en-US" dirty="0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D9308B0-68A1-29FF-D7FA-7C65ED1531F1}"/>
              </a:ext>
            </a:extLst>
          </p:cNvPr>
          <p:cNvSpPr/>
          <p:nvPr/>
        </p:nvSpPr>
        <p:spPr>
          <a:xfrm>
            <a:off x="10939911" y="538164"/>
            <a:ext cx="1188000" cy="612648"/>
          </a:xfrm>
          <a:prstGeom prst="wedgeRoundRectCallout">
            <a:avLst>
              <a:gd name="adj1" fmla="val -40668"/>
              <a:gd name="adj2" fmla="val 105442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t-EE" dirty="0"/>
              <a:t>Looks </a:t>
            </a:r>
            <a:r>
              <a:rPr lang="et-EE" dirty="0" err="1"/>
              <a:t>promising</a:t>
            </a:r>
            <a:endParaRPr lang="en-US" dirty="0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870A194C-E486-2652-8C13-E19295ABE5E2}"/>
              </a:ext>
            </a:extLst>
          </p:cNvPr>
          <p:cNvSpPr/>
          <p:nvPr/>
        </p:nvSpPr>
        <p:spPr>
          <a:xfrm>
            <a:off x="4745306" y="595105"/>
            <a:ext cx="1764000" cy="715089"/>
          </a:xfrm>
          <a:prstGeom prst="wedgeRoundRectCallout">
            <a:avLst>
              <a:gd name="adj1" fmla="val 38839"/>
              <a:gd name="adj2" fmla="val 95255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 err="1"/>
              <a:t>Does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contain</a:t>
            </a:r>
            <a:r>
              <a:rPr lang="et-EE" dirty="0"/>
              <a:t> </a:t>
            </a:r>
            <a:r>
              <a:rPr lang="et-EE" dirty="0" err="1"/>
              <a:t>clusters</a:t>
            </a:r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06B768AF-0778-DFD4-E171-D31ABAD6F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116137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D959-B4A9-6BCA-E100-AB0560773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Selected</a:t>
            </a:r>
            <a:r>
              <a:rPr lang="et-EE" dirty="0"/>
              <a:t>  </a:t>
            </a:r>
            <a:r>
              <a:rPr lang="et-EE" dirty="0" err="1"/>
              <a:t>clustering</a:t>
            </a:r>
            <a:r>
              <a:rPr lang="et-EE" dirty="0"/>
              <a:t> </a:t>
            </a:r>
            <a:r>
              <a:rPr lang="et-EE" dirty="0" err="1"/>
              <a:t>algorithms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937145-B392-BD86-48CC-2DF7CF96DF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numCol="1">
            <a:normAutofit fontScale="92500" lnSpcReduction="20000"/>
          </a:bodyPr>
          <a:lstStyle/>
          <a:p>
            <a:pPr algn="l"/>
            <a:r>
              <a:rPr lang="et-EE" dirty="0" err="1">
                <a:latin typeface="NimbusRomNo9L-Regu"/>
              </a:rPr>
              <a:t>D</a:t>
            </a:r>
            <a:r>
              <a:rPr lang="et-EE" sz="2800" b="0" i="0" u="none" strike="noStrike" baseline="0" dirty="0" err="1">
                <a:latin typeface="NimbusRomNo9L-Regu"/>
              </a:rPr>
              <a:t>ensity-based</a:t>
            </a:r>
            <a:r>
              <a:rPr lang="et-EE" sz="2800" b="0" i="0" u="none" strike="noStrike" baseline="0" dirty="0">
                <a:latin typeface="NimbusRomNo9L-Regu"/>
              </a:rPr>
              <a:t>,</a:t>
            </a:r>
          </a:p>
          <a:p>
            <a:pPr lvl="1"/>
            <a:r>
              <a:rPr lang="et-EE" b="1" i="0" u="none" strike="noStrike" baseline="0" dirty="0">
                <a:latin typeface="NimbusRomNo9L-Regu"/>
              </a:rPr>
              <a:t>DBSCAN</a:t>
            </a:r>
            <a:r>
              <a:rPr lang="et-EE" b="0" i="0" u="none" strike="noStrike" baseline="0" dirty="0">
                <a:latin typeface="NimbusRomNo9L-Regu"/>
              </a:rPr>
              <a:t> [13] </a:t>
            </a:r>
          </a:p>
          <a:p>
            <a:pPr lvl="2"/>
            <a:r>
              <a:rPr lang="et-EE" b="0" i="0" u="none" strike="noStrike" baseline="0" dirty="0" err="1">
                <a:latin typeface="NimbusRomNo9L-Regu"/>
              </a:rPr>
              <a:t>Recommended</a:t>
            </a:r>
            <a:r>
              <a:rPr lang="et-EE" b="0" i="0" u="none" strike="noStrike" baseline="0" dirty="0">
                <a:latin typeface="NimbusRomNo9L-Regu"/>
              </a:rPr>
              <a:t> </a:t>
            </a:r>
            <a:r>
              <a:rPr lang="et-EE" b="0" i="0" u="none" strike="noStrike" baseline="0" dirty="0" err="1">
                <a:latin typeface="NimbusRomNo9L-Regu"/>
              </a:rPr>
              <a:t>settings</a:t>
            </a:r>
            <a:r>
              <a:rPr lang="et-EE" b="0" i="0" u="none" strike="noStrike" baseline="0" dirty="0">
                <a:latin typeface="NimbusRomNo9L-Regu"/>
              </a:rPr>
              <a:t> [14]: </a:t>
            </a:r>
          </a:p>
          <a:p>
            <a:pPr lvl="2"/>
            <a:r>
              <a:rPr lang="et-EE" b="0" i="0" u="none" strike="noStrike" baseline="0" dirty="0" err="1">
                <a:latin typeface="NimbusRomNo9L-Regu"/>
              </a:rPr>
              <a:t>Minimum</a:t>
            </a:r>
            <a:r>
              <a:rPr lang="et-EE" b="0" i="0" u="none" strike="noStrike" baseline="0" dirty="0">
                <a:latin typeface="NimbusRomNo9L-Regu"/>
              </a:rPr>
              <a:t> number of </a:t>
            </a:r>
            <a:r>
              <a:rPr lang="et-EE" b="0" i="0" u="none" strike="noStrike" baseline="0" dirty="0" err="1">
                <a:latin typeface="NimbusRomNo9L-Regu"/>
              </a:rPr>
              <a:t>points</a:t>
            </a:r>
            <a:r>
              <a:rPr lang="et-EE" b="0" i="0" u="none" strike="noStrike" baseline="0" dirty="0">
                <a:latin typeface="NimbusRomNo9L-Regu"/>
              </a:rPr>
              <a:t> </a:t>
            </a:r>
            <a:r>
              <a:rPr lang="et-EE" b="0" i="1" u="none" strike="noStrike" baseline="0" dirty="0" err="1">
                <a:latin typeface="NimbusRomNo9L-Regu"/>
              </a:rPr>
              <a:t>minPts</a:t>
            </a:r>
            <a:r>
              <a:rPr lang="et-EE" b="0" i="1" u="none" strike="noStrike" baseline="0" dirty="0">
                <a:latin typeface="NimbusRomNo9L-Regu"/>
              </a:rPr>
              <a:t> </a:t>
            </a:r>
            <a:r>
              <a:rPr lang="et-EE" b="0" u="none" strike="noStrike" baseline="0" dirty="0">
                <a:latin typeface="NimbusRomNo9L-Regu"/>
              </a:rPr>
              <a:t>(</a:t>
            </a:r>
            <a:r>
              <a:rPr lang="et-EE" b="0" u="none" strike="noStrike" baseline="0" dirty="0" err="1">
                <a:latin typeface="NimbusRomNo9L-Regu"/>
              </a:rPr>
              <a:t>used</a:t>
            </a:r>
            <a:r>
              <a:rPr lang="et-EE" b="0" u="none" strike="noStrike" baseline="0" dirty="0">
                <a:latin typeface="NimbusRomNo9L-Regu"/>
              </a:rPr>
              <a:t> 12)</a:t>
            </a:r>
          </a:p>
          <a:p>
            <a:pPr lvl="2"/>
            <a:r>
              <a:rPr lang="et-EE" dirty="0" err="1">
                <a:latin typeface="NimbusRomNo9L-Regu"/>
              </a:rPr>
              <a:t>Radius</a:t>
            </a:r>
            <a:r>
              <a:rPr lang="et-EE" dirty="0">
                <a:latin typeface="NimbusRomNo9L-Regu"/>
              </a:rPr>
              <a:t> </a:t>
            </a:r>
            <a:r>
              <a:rPr lang="el-GR" dirty="0">
                <a:latin typeface="Calibri Light" panose="020F0302020204030204" pitchFamily="34" charset="0"/>
                <a:cs typeface="Calibri Light" panose="020F0302020204030204" pitchFamily="34" charset="0"/>
              </a:rPr>
              <a:t>ε</a:t>
            </a:r>
            <a:r>
              <a:rPr lang="et-EE" dirty="0">
                <a:cs typeface="Calibri Light" panose="020F0302020204030204" pitchFamily="34" charset="0"/>
              </a:rPr>
              <a:t>, (</a:t>
            </a:r>
            <a:r>
              <a:rPr lang="et-EE" dirty="0" err="1">
                <a:cs typeface="Calibri Light" panose="020F0302020204030204" pitchFamily="34" charset="0"/>
              </a:rPr>
              <a:t>used</a:t>
            </a:r>
            <a:r>
              <a:rPr lang="et-EE" dirty="0">
                <a:cs typeface="Calibri Light" panose="020F0302020204030204" pitchFamily="34" charset="0"/>
              </a:rPr>
              <a:t> 0.2157)</a:t>
            </a:r>
            <a:endParaRPr lang="et-EE" b="0" u="none" strike="noStrike" baseline="0" dirty="0"/>
          </a:p>
          <a:p>
            <a:pPr algn="l"/>
            <a:r>
              <a:rPr lang="et-EE" dirty="0">
                <a:latin typeface="NimbusRomNo9L-Regu"/>
              </a:rPr>
              <a:t>D</a:t>
            </a:r>
            <a:r>
              <a:rPr lang="et-EE" sz="2800" b="0" i="0" u="none" strike="noStrike" baseline="0" dirty="0">
                <a:latin typeface="NimbusRomNo9L-Regu"/>
              </a:rPr>
              <a:t>istribution-</a:t>
            </a:r>
            <a:r>
              <a:rPr lang="et-EE" sz="2800" b="0" i="0" u="none" strike="noStrike" baseline="0" dirty="0" err="1">
                <a:latin typeface="NimbusRomNo9L-Regu"/>
              </a:rPr>
              <a:t>based</a:t>
            </a:r>
            <a:r>
              <a:rPr lang="et-EE" sz="2800" b="0" i="0" u="none" strike="noStrike" baseline="0" dirty="0">
                <a:latin typeface="NimbusRomNo9L-Regu"/>
              </a:rPr>
              <a:t>, </a:t>
            </a:r>
          </a:p>
          <a:p>
            <a:pPr lvl="1"/>
            <a:r>
              <a:rPr lang="et-EE" b="0" i="0" u="none" strike="noStrike" baseline="0" dirty="0" err="1">
                <a:latin typeface="NimbusRomNo9L-Regu"/>
              </a:rPr>
              <a:t>Gaussian</a:t>
            </a:r>
            <a:r>
              <a:rPr lang="et-EE" b="0" i="0" u="none" strike="noStrike" baseline="0" dirty="0">
                <a:latin typeface="NimbusRomNo9L-Regu"/>
              </a:rPr>
              <a:t> </a:t>
            </a:r>
            <a:r>
              <a:rPr lang="et-EE" b="0" i="0" u="none" strike="noStrike" baseline="0" dirty="0" err="1">
                <a:latin typeface="NimbusRomNo9L-Regu"/>
              </a:rPr>
              <a:t>Mixture</a:t>
            </a:r>
            <a:r>
              <a:rPr lang="et-EE" b="0" i="0" u="none" strike="noStrike" baseline="0" dirty="0">
                <a:latin typeface="NimbusRomNo9L-Regu"/>
              </a:rPr>
              <a:t> </a:t>
            </a:r>
            <a:r>
              <a:rPr lang="et-EE" b="0" i="0" u="none" strike="noStrike" baseline="0" dirty="0" err="1">
                <a:latin typeface="NimbusRomNo9L-Regu"/>
              </a:rPr>
              <a:t>Model</a:t>
            </a:r>
            <a:r>
              <a:rPr lang="et-EE" b="0" i="0" u="none" strike="noStrike" baseline="0" dirty="0">
                <a:latin typeface="NimbusRomNo9L-Regu"/>
              </a:rPr>
              <a:t> (</a:t>
            </a:r>
            <a:r>
              <a:rPr lang="et-EE" b="1" i="0" u="none" strike="noStrike" baseline="0" dirty="0">
                <a:latin typeface="NimbusRomNo9L-Regu"/>
              </a:rPr>
              <a:t>GMM</a:t>
            </a:r>
            <a:r>
              <a:rPr lang="et-EE" b="0" i="0" u="none" strike="noStrike" baseline="0" dirty="0">
                <a:latin typeface="NimbusRomNo9L-Regu"/>
              </a:rPr>
              <a:t>) </a:t>
            </a:r>
            <a:r>
              <a:rPr lang="et-EE" b="0" i="0" u="none" strike="noStrike" baseline="0" dirty="0" err="1">
                <a:latin typeface="NimbusRomNo9L-Regu"/>
              </a:rPr>
              <a:t>algorithm</a:t>
            </a:r>
            <a:r>
              <a:rPr lang="et-EE" b="0" i="0" u="none" strike="noStrike" baseline="0" dirty="0">
                <a:latin typeface="NimbusRomNo9L-Regu"/>
              </a:rPr>
              <a:t> [11]</a:t>
            </a:r>
          </a:p>
          <a:p>
            <a:pPr algn="l"/>
            <a:r>
              <a:rPr lang="et-EE" dirty="0" err="1">
                <a:latin typeface="NimbusRomNo9L-Regu"/>
              </a:rPr>
              <a:t>C</a:t>
            </a:r>
            <a:r>
              <a:rPr lang="et-EE" sz="2800" b="0" i="0" u="none" strike="noStrike" baseline="0" dirty="0" err="1">
                <a:latin typeface="NimbusRomNo9L-Regu"/>
              </a:rPr>
              <a:t>entroid-based</a:t>
            </a:r>
            <a:r>
              <a:rPr lang="et-EE" sz="2800" b="0" i="0" u="none" strike="noStrike" baseline="0" dirty="0">
                <a:latin typeface="NimbusRomNo9L-Regu"/>
              </a:rPr>
              <a:t> </a:t>
            </a:r>
          </a:p>
          <a:p>
            <a:pPr lvl="1"/>
            <a:r>
              <a:rPr lang="et-EE" b="1" i="0" u="none" strike="noStrike" baseline="0" dirty="0">
                <a:latin typeface="NimbusRomNo9L-Regu"/>
              </a:rPr>
              <a:t>K-</a:t>
            </a:r>
            <a:r>
              <a:rPr lang="et-EE" b="1" i="0" u="none" strike="noStrike" baseline="0" dirty="0" err="1">
                <a:latin typeface="NimbusRomNo9L-Regu"/>
              </a:rPr>
              <a:t>means</a:t>
            </a:r>
            <a:r>
              <a:rPr lang="et-EE" b="0" i="0" u="none" strike="noStrike" baseline="0" dirty="0">
                <a:latin typeface="NimbusRomNo9L-Regu"/>
              </a:rPr>
              <a:t> [10] </a:t>
            </a:r>
          </a:p>
          <a:p>
            <a:r>
              <a:rPr lang="et-EE" sz="3200" dirty="0" err="1">
                <a:latin typeface="NimbusRomNo9L-Regu"/>
              </a:rPr>
              <a:t>H</a:t>
            </a:r>
            <a:r>
              <a:rPr lang="et-EE" sz="3200" b="0" i="0" u="none" strike="noStrike" baseline="0" dirty="0" err="1">
                <a:latin typeface="NimbusRomNo9L-Regu"/>
              </a:rPr>
              <a:t>ierarchical-based</a:t>
            </a:r>
            <a:r>
              <a:rPr lang="et-EE" sz="3200" b="0" i="0" u="none" strike="noStrike" baseline="0" dirty="0">
                <a:latin typeface="NimbusRomNo9L-Regu"/>
              </a:rPr>
              <a:t>. </a:t>
            </a:r>
          </a:p>
          <a:p>
            <a:pPr lvl="1"/>
            <a:r>
              <a:rPr lang="et-EE" b="1" i="0" u="none" strike="noStrike" baseline="0" dirty="0" err="1">
                <a:latin typeface="NimbusRomNo9L-Regu"/>
              </a:rPr>
              <a:t>Agglomerative</a:t>
            </a:r>
            <a:r>
              <a:rPr lang="et-EE" b="0" i="0" u="none" strike="noStrike" baseline="0" dirty="0">
                <a:latin typeface="NimbusRomNo9L-Regu"/>
              </a:rPr>
              <a:t> </a:t>
            </a:r>
            <a:r>
              <a:rPr lang="et-EE" b="0" i="0" u="none" strike="noStrike" baseline="0" dirty="0" err="1">
                <a:latin typeface="NimbusRomNo9L-Regu"/>
              </a:rPr>
              <a:t>hierarchy</a:t>
            </a:r>
            <a:r>
              <a:rPr lang="et-EE" b="0" i="0" u="none" strike="noStrike" baseline="0" dirty="0">
                <a:latin typeface="NimbusRomNo9L-Regu"/>
              </a:rPr>
              <a:t> </a:t>
            </a:r>
            <a:r>
              <a:rPr lang="et-EE" b="0" i="0" u="none" strike="noStrike" baseline="0" dirty="0" err="1">
                <a:latin typeface="NimbusRomNo9L-Regu"/>
              </a:rPr>
              <a:t>clustering</a:t>
            </a:r>
            <a:r>
              <a:rPr lang="et-EE" b="0" i="0" u="none" strike="noStrike" baseline="0" dirty="0">
                <a:latin typeface="NimbusRomNo9L-Regu"/>
              </a:rPr>
              <a:t> </a:t>
            </a:r>
            <a:r>
              <a:rPr lang="et-EE" b="0" i="0" u="none" strike="noStrike" baseline="0" dirty="0" err="1">
                <a:latin typeface="NimbusRomNo9L-Regu"/>
              </a:rPr>
              <a:t>algorithm</a:t>
            </a:r>
            <a:r>
              <a:rPr lang="et-EE" b="0" i="0" u="none" strike="noStrike" baseline="0" dirty="0">
                <a:latin typeface="NimbusRomNo9L-Regu"/>
              </a:rPr>
              <a:t> [12]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70E3105-91A9-2929-F37E-930F3FE859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effectLst/>
              </a:rPr>
              <a:t>[1</a:t>
            </a:r>
            <a:r>
              <a:rPr lang="et-EE" sz="1600" dirty="0">
                <a:effectLst/>
              </a:rPr>
              <a:t>0</a:t>
            </a:r>
            <a:r>
              <a:rPr lang="en-US" sz="1600" dirty="0">
                <a:effectLst/>
              </a:rPr>
              <a:t>]	J. MacQueen, “Some Methods for Classification and Analysis of </a:t>
            </a:r>
            <a:r>
              <a:rPr lang="en-US" sz="1600" dirty="0" err="1">
                <a:effectLst/>
              </a:rPr>
              <a:t>MultiVariate</a:t>
            </a:r>
            <a:r>
              <a:rPr lang="en-US" sz="1600" dirty="0">
                <a:effectLst/>
              </a:rPr>
              <a:t> Observations,” in </a:t>
            </a:r>
            <a:r>
              <a:rPr lang="en-US" sz="1600" i="1" dirty="0">
                <a:effectLst/>
              </a:rPr>
              <a:t>Proc of Berkeley Symposium on Mathematical Statistics &amp; Probability</a:t>
            </a:r>
            <a:r>
              <a:rPr lang="en-US" sz="1600" dirty="0">
                <a:effectLst/>
              </a:rPr>
              <a:t>, 1965, pp. 281–297. </a:t>
            </a:r>
            <a:endParaRPr lang="et-EE" sz="1600" dirty="0">
              <a:effectLst/>
            </a:endParaRPr>
          </a:p>
          <a:p>
            <a:pPr marL="0" indent="0">
              <a:buNone/>
            </a:pPr>
            <a:r>
              <a:rPr lang="en-US" sz="1600" dirty="0">
                <a:effectLst/>
              </a:rPr>
              <a:t>[1</a:t>
            </a:r>
            <a:r>
              <a:rPr lang="et-EE" sz="1600" dirty="0">
                <a:effectLst/>
              </a:rPr>
              <a:t>1</a:t>
            </a:r>
            <a:r>
              <a:rPr lang="en-US" sz="1600" dirty="0">
                <a:effectLst/>
              </a:rPr>
              <a:t>]	D. Reynolds, “Gaussian Mixture Models,” in </a:t>
            </a:r>
            <a:r>
              <a:rPr lang="en-US" sz="1600" i="1" dirty="0">
                <a:effectLst/>
              </a:rPr>
              <a:t>Encyclopedia of Biometrics</a:t>
            </a:r>
            <a:r>
              <a:rPr lang="en-US" sz="1600" dirty="0">
                <a:effectLst/>
              </a:rPr>
              <a:t>, Boston, MA: Springer US, 2015, pp. 827–832. </a:t>
            </a:r>
            <a:r>
              <a:rPr lang="en-US" sz="1600" dirty="0" err="1">
                <a:effectLst/>
              </a:rPr>
              <a:t>doi</a:t>
            </a:r>
            <a:r>
              <a:rPr lang="en-US" sz="1600" dirty="0">
                <a:effectLst/>
              </a:rPr>
              <a:t>: 10.1007/978-1-4899-7488-4_196.</a:t>
            </a:r>
            <a:endParaRPr lang="et-EE" sz="1600" dirty="0">
              <a:effectLst/>
            </a:endParaRPr>
          </a:p>
          <a:p>
            <a:pPr marL="0" indent="0">
              <a:buNone/>
            </a:pPr>
            <a:r>
              <a:rPr lang="en-US" sz="1600" dirty="0">
                <a:effectLst/>
              </a:rPr>
              <a:t>[1</a:t>
            </a:r>
            <a:r>
              <a:rPr lang="et-EE" sz="1600" dirty="0">
                <a:effectLst/>
              </a:rPr>
              <a:t>2</a:t>
            </a:r>
            <a:r>
              <a:rPr lang="en-US" sz="1600" dirty="0">
                <a:effectLst/>
              </a:rPr>
              <a:t>]	L. Kaufman and P. J. </a:t>
            </a:r>
            <a:r>
              <a:rPr lang="en-US" sz="1600" dirty="0" err="1">
                <a:effectLst/>
              </a:rPr>
              <a:t>Rousseeuw</a:t>
            </a:r>
            <a:r>
              <a:rPr lang="en-US" sz="1600" dirty="0">
                <a:effectLst/>
              </a:rPr>
              <a:t>, </a:t>
            </a:r>
            <a:r>
              <a:rPr lang="en-US" sz="1600" i="1" dirty="0">
                <a:effectLst/>
              </a:rPr>
              <a:t>Finding Groups in Data: An Introduction to Cluster Analysis</a:t>
            </a:r>
            <a:r>
              <a:rPr lang="en-US" sz="1600" dirty="0">
                <a:effectLst/>
              </a:rPr>
              <a:t>, Wiley Seri. Wiley, 2009.</a:t>
            </a:r>
            <a:endParaRPr lang="et-EE" sz="1600" dirty="0">
              <a:effectLst/>
            </a:endParaRPr>
          </a:p>
          <a:p>
            <a:pPr marL="0" indent="0">
              <a:buNone/>
            </a:pPr>
            <a:r>
              <a:rPr lang="en-US" sz="1600" dirty="0">
                <a:effectLst/>
              </a:rPr>
              <a:t>[1</a:t>
            </a:r>
            <a:r>
              <a:rPr lang="et-EE" sz="1600" dirty="0">
                <a:effectLst/>
              </a:rPr>
              <a:t>3</a:t>
            </a:r>
            <a:r>
              <a:rPr lang="en-US" sz="1600" dirty="0">
                <a:effectLst/>
              </a:rPr>
              <a:t>]	M. Ester, H.-P. </a:t>
            </a:r>
            <a:r>
              <a:rPr lang="en-US" sz="1600" dirty="0" err="1">
                <a:effectLst/>
              </a:rPr>
              <a:t>Kriegel</a:t>
            </a:r>
            <a:r>
              <a:rPr lang="en-US" sz="1600" dirty="0">
                <a:effectLst/>
              </a:rPr>
              <a:t>, J. Sander, and X. Xu, “A density-based algorithm for discovering clusters in large spatial databases with noise,” </a:t>
            </a:r>
            <a:r>
              <a:rPr lang="en-US" sz="1600" i="1" dirty="0">
                <a:effectLst/>
              </a:rPr>
              <a:t>Proc. 2nd Int. Conf. </a:t>
            </a:r>
            <a:r>
              <a:rPr lang="en-US" sz="1600" i="1" dirty="0" err="1">
                <a:effectLst/>
              </a:rPr>
              <a:t>Knowl</a:t>
            </a:r>
            <a:r>
              <a:rPr lang="en-US" sz="1600" i="1" dirty="0">
                <a:effectLst/>
              </a:rPr>
              <a:t>. </a:t>
            </a:r>
            <a:r>
              <a:rPr lang="en-US" sz="1600" i="1" dirty="0" err="1">
                <a:effectLst/>
              </a:rPr>
              <a:t>Discov</a:t>
            </a:r>
            <a:r>
              <a:rPr lang="en-US" sz="1600" i="1" dirty="0">
                <a:effectLst/>
              </a:rPr>
              <a:t>. Data Min.</a:t>
            </a:r>
            <a:r>
              <a:rPr lang="en-US" sz="1600" dirty="0">
                <a:effectLst/>
              </a:rPr>
              <a:t>, 1996</a:t>
            </a:r>
            <a:endParaRPr lang="et-EE" sz="1600" dirty="0">
              <a:effectLst/>
            </a:endParaRPr>
          </a:p>
          <a:p>
            <a:pPr marL="0" indent="0">
              <a:buNone/>
            </a:pPr>
            <a:r>
              <a:rPr lang="en-US" sz="1600" dirty="0">
                <a:effectLst/>
              </a:rPr>
              <a:t>[1</a:t>
            </a:r>
            <a:r>
              <a:rPr lang="et-EE" sz="1600" dirty="0">
                <a:effectLst/>
              </a:rPr>
              <a:t>4</a:t>
            </a:r>
            <a:r>
              <a:rPr lang="en-US" sz="1600" dirty="0">
                <a:effectLst/>
              </a:rPr>
              <a:t>]	E. Schubert, J. Sander, M. Ester, H. P. </a:t>
            </a:r>
            <a:r>
              <a:rPr lang="en-US" sz="1600" dirty="0" err="1">
                <a:effectLst/>
              </a:rPr>
              <a:t>Kriegel</a:t>
            </a:r>
            <a:r>
              <a:rPr lang="en-US" sz="1600" dirty="0">
                <a:effectLst/>
              </a:rPr>
              <a:t>, and X. Xu, “DBSCAN Revisited, Revisited,” </a:t>
            </a:r>
            <a:r>
              <a:rPr lang="en-US" sz="1600" i="1" dirty="0">
                <a:effectLst/>
              </a:rPr>
              <a:t>ACM Trans. Database Syst.</a:t>
            </a:r>
            <a:r>
              <a:rPr lang="en-US" sz="1600" dirty="0">
                <a:effectLst/>
              </a:rPr>
              <a:t>, vol. 42, no. 3, pp. 1–21, Sep. 2017, </a:t>
            </a:r>
            <a:r>
              <a:rPr lang="en-US" sz="1600" dirty="0" err="1">
                <a:effectLst/>
              </a:rPr>
              <a:t>doi</a:t>
            </a:r>
            <a:r>
              <a:rPr lang="en-US" sz="1600" dirty="0">
                <a:effectLst/>
              </a:rPr>
              <a:t>: 10.1145/3068335.</a:t>
            </a:r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C283B-34EA-544E-5F0F-F725CD0D5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1C2E0-C1A7-4065-9714-EBCAFE5E8D32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63B6C-CD3A-DAAC-13BE-CF36843B6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13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01DEDA6-B195-7B77-07D4-22AA35FB7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1759885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372AC-6894-E8DA-892D-02C435023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Evaluate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clusterability</a:t>
            </a:r>
            <a:r>
              <a:rPr lang="et-EE" dirty="0"/>
              <a:t> - </a:t>
            </a:r>
            <a:r>
              <a:rPr lang="et-EE" dirty="0" err="1"/>
              <a:t>statistics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BBA20-AC95-D808-79D8-C8950A9B6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4"/>
            <a:ext cx="3853070" cy="353487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000" dirty="0"/>
              <a:t>Davies-Bouldin index (</a:t>
            </a:r>
            <a:r>
              <a:rPr lang="en-US" sz="2000" b="1" dirty="0"/>
              <a:t>DBI</a:t>
            </a:r>
            <a:r>
              <a:rPr lang="en-US" sz="2000" dirty="0"/>
              <a:t>) [15]</a:t>
            </a:r>
            <a:endParaRPr lang="et-EE" sz="2000" dirty="0"/>
          </a:p>
          <a:p>
            <a:pPr lvl="1"/>
            <a:r>
              <a:rPr lang="en-US" sz="2000" dirty="0"/>
              <a:t>The smaller values indicate better</a:t>
            </a:r>
            <a:r>
              <a:rPr lang="et-EE" sz="2000" dirty="0"/>
              <a:t> </a:t>
            </a:r>
            <a:r>
              <a:rPr lang="en-US" sz="2000" dirty="0"/>
              <a:t>clustering.</a:t>
            </a:r>
            <a:endParaRPr lang="et-EE" sz="2000" dirty="0"/>
          </a:p>
          <a:p>
            <a:pPr marL="457200" indent="-457200">
              <a:buFont typeface="+mj-lt"/>
              <a:buAutoNum type="arabicParenR"/>
            </a:pPr>
            <a:r>
              <a:rPr lang="en-US" sz="2000" dirty="0"/>
              <a:t>The Silhouette coefficient (</a:t>
            </a:r>
            <a:r>
              <a:rPr lang="en-US" sz="2000" b="1" dirty="0"/>
              <a:t>SIL</a:t>
            </a:r>
            <a:r>
              <a:rPr lang="en-US" sz="2000" dirty="0"/>
              <a:t>) [16]</a:t>
            </a:r>
            <a:endParaRPr lang="et-EE" sz="2000" dirty="0"/>
          </a:p>
          <a:p>
            <a:pPr lvl="1"/>
            <a:r>
              <a:rPr lang="en-US" sz="2000" dirty="0"/>
              <a:t>High positive value means highly</a:t>
            </a:r>
            <a:r>
              <a:rPr lang="et-EE" sz="2000" dirty="0"/>
              <a:t> </a:t>
            </a:r>
            <a:r>
              <a:rPr lang="en-US" sz="2000" dirty="0"/>
              <a:t>separable clusters.</a:t>
            </a:r>
            <a:endParaRPr lang="et-EE" sz="2000" dirty="0"/>
          </a:p>
          <a:p>
            <a:pPr marL="457200" indent="-457200">
              <a:buFont typeface="+mj-lt"/>
              <a:buAutoNum type="arabicParenR"/>
            </a:pPr>
            <a:r>
              <a:rPr lang="en-US" sz="2000" dirty="0"/>
              <a:t>sum of entropies (</a:t>
            </a:r>
            <a:r>
              <a:rPr lang="en-US" sz="2000" b="1" dirty="0"/>
              <a:t>SEN</a:t>
            </a:r>
            <a:r>
              <a:rPr lang="en-US" sz="2000" dirty="0"/>
              <a:t>)</a:t>
            </a:r>
            <a:r>
              <a:rPr lang="et-EE" sz="2000" dirty="0"/>
              <a:t> [17]</a:t>
            </a:r>
          </a:p>
          <a:p>
            <a:pPr lvl="1"/>
            <a:r>
              <a:rPr lang="en-US" sz="2000" dirty="0"/>
              <a:t>Large values of entropy indicate</a:t>
            </a:r>
            <a:r>
              <a:rPr lang="et-EE" sz="2000" dirty="0"/>
              <a:t> </a:t>
            </a:r>
            <a:r>
              <a:rPr lang="en-US" sz="2000" dirty="0"/>
              <a:t>poor clustering </a:t>
            </a:r>
            <a:r>
              <a:rPr lang="en-US" sz="2000" dirty="0" err="1"/>
              <a:t>behaviour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F5F15-5382-9805-A68A-F07B16C21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5360504"/>
            <a:ext cx="11088757" cy="14741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dirty="0">
                <a:effectLst/>
              </a:rPr>
              <a:t>[1</a:t>
            </a:r>
            <a:r>
              <a:rPr lang="et-EE" sz="1400" dirty="0">
                <a:effectLst/>
              </a:rPr>
              <a:t>5</a:t>
            </a:r>
            <a:r>
              <a:rPr lang="en-US" sz="1400" dirty="0">
                <a:effectLst/>
              </a:rPr>
              <a:t>]	D. L. Davies and D. W. Bouldin, “A Cluster Separation Measure,” </a:t>
            </a:r>
            <a:r>
              <a:rPr lang="en-US" sz="1400" i="1" dirty="0">
                <a:effectLst/>
              </a:rPr>
              <a:t>IEEE Trans. Pattern Anal. Mach. </a:t>
            </a:r>
            <a:r>
              <a:rPr lang="en-US" sz="1400" i="1" dirty="0" err="1">
                <a:effectLst/>
              </a:rPr>
              <a:t>Intell</a:t>
            </a:r>
            <a:r>
              <a:rPr lang="en-US" sz="1400" i="1" dirty="0">
                <a:effectLst/>
              </a:rPr>
              <a:t>.</a:t>
            </a:r>
            <a:r>
              <a:rPr lang="en-US" sz="1400" dirty="0">
                <a:effectLst/>
              </a:rPr>
              <a:t>, vol. PAMI-1, no. 2, pp. 224–227, Apr. 1979, </a:t>
            </a:r>
            <a:r>
              <a:rPr lang="en-US" sz="1400" dirty="0" err="1">
                <a:effectLst/>
              </a:rPr>
              <a:t>doi</a:t>
            </a:r>
            <a:r>
              <a:rPr lang="en-US" sz="1400" dirty="0">
                <a:effectLst/>
              </a:rPr>
              <a:t>: 10.1109/TPAMI.1979.4766909.</a:t>
            </a:r>
            <a:endParaRPr lang="et-EE" sz="1400" dirty="0">
              <a:effectLst/>
            </a:endParaRPr>
          </a:p>
          <a:p>
            <a:pPr marL="0" indent="0">
              <a:buNone/>
            </a:pPr>
            <a:r>
              <a:rPr lang="en-US" sz="1400" dirty="0">
                <a:effectLst/>
              </a:rPr>
              <a:t>[1</a:t>
            </a:r>
            <a:r>
              <a:rPr lang="et-EE" sz="1400" dirty="0">
                <a:effectLst/>
              </a:rPr>
              <a:t>6</a:t>
            </a:r>
            <a:r>
              <a:rPr lang="en-US" sz="1400" dirty="0">
                <a:effectLst/>
              </a:rPr>
              <a:t>]	P. J. </a:t>
            </a:r>
            <a:r>
              <a:rPr lang="en-US" sz="1400" dirty="0" err="1">
                <a:effectLst/>
              </a:rPr>
              <a:t>Rousseeuw</a:t>
            </a:r>
            <a:r>
              <a:rPr lang="en-US" sz="1400" dirty="0">
                <a:effectLst/>
              </a:rPr>
              <a:t>, “Silhouettes: A graphical aid to the interpretation and validation of cluster analysis,” </a:t>
            </a:r>
            <a:r>
              <a:rPr lang="en-US" sz="1400" i="1" dirty="0">
                <a:effectLst/>
              </a:rPr>
              <a:t>J. </a:t>
            </a:r>
            <a:r>
              <a:rPr lang="en-US" sz="1400" i="1" dirty="0" err="1">
                <a:effectLst/>
              </a:rPr>
              <a:t>Comput</a:t>
            </a:r>
            <a:r>
              <a:rPr lang="en-US" sz="1400" i="1" dirty="0">
                <a:effectLst/>
              </a:rPr>
              <a:t>. Appl. Math.</a:t>
            </a:r>
            <a:r>
              <a:rPr lang="en-US" sz="1400" dirty="0">
                <a:effectLst/>
              </a:rPr>
              <a:t>, vol. 20, pp. 53–65, Nov. 1987, </a:t>
            </a:r>
            <a:r>
              <a:rPr lang="en-US" sz="1400" dirty="0" err="1">
                <a:effectLst/>
              </a:rPr>
              <a:t>doi</a:t>
            </a:r>
            <a:r>
              <a:rPr lang="en-US" sz="1400" dirty="0">
                <a:effectLst/>
              </a:rPr>
              <a:t>: 10.1016/0377-0427(87)90125-7.</a:t>
            </a:r>
            <a:endParaRPr lang="et-EE" sz="1400" dirty="0">
              <a:effectLst/>
            </a:endParaRPr>
          </a:p>
          <a:p>
            <a:pPr marL="0" indent="0">
              <a:buNone/>
            </a:pPr>
            <a:r>
              <a:rPr lang="en-US" sz="1400" dirty="0">
                <a:effectLst/>
              </a:rPr>
              <a:t>[1</a:t>
            </a:r>
            <a:r>
              <a:rPr lang="et-EE" sz="1400" dirty="0">
                <a:effectLst/>
              </a:rPr>
              <a:t>7</a:t>
            </a:r>
            <a:r>
              <a:rPr lang="en-US" sz="1400" dirty="0">
                <a:effectLst/>
              </a:rPr>
              <a:t>]	C. E. Shannon, “A Mathematical Theory of Communication,” </a:t>
            </a:r>
            <a:r>
              <a:rPr lang="en-US" sz="1400" i="1" dirty="0">
                <a:effectLst/>
              </a:rPr>
              <a:t>Bell Syst. Tech. J.</a:t>
            </a:r>
            <a:r>
              <a:rPr lang="en-US" sz="1400" dirty="0">
                <a:effectLst/>
              </a:rPr>
              <a:t>, vol. 27, no. 4, pp. 623–656, 1948, </a:t>
            </a:r>
            <a:r>
              <a:rPr lang="en-US" sz="1400" dirty="0" err="1">
                <a:effectLst/>
              </a:rPr>
              <a:t>doi</a:t>
            </a:r>
            <a:r>
              <a:rPr lang="en-US" sz="1400" dirty="0">
                <a:effectLst/>
              </a:rPr>
              <a:t>: 10.1002/j.1538-7305.1948.tb00917.x.</a:t>
            </a:r>
            <a:endParaRPr lang="en-US" sz="14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91440-C205-C2D7-1E52-CC33F306D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4B39E-00A2-4550-9400-8DB98E9AB107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E4CBC-E891-E742-DBBA-877584B8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14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6364B93-A7D4-0749-BFAD-5233982DB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2765" y="1686137"/>
            <a:ext cx="4334237" cy="34027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CD81AE4-7173-49D9-CFE6-8466DC307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879" y="2268842"/>
            <a:ext cx="1750573" cy="2281781"/>
          </a:xfrm>
          <a:prstGeom prst="rect">
            <a:avLst/>
          </a:prstGeom>
        </p:spPr>
      </p:pic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A79C12EB-B37B-39C2-074B-ACDD8F18CC9C}"/>
              </a:ext>
            </a:extLst>
          </p:cNvPr>
          <p:cNvSpPr/>
          <p:nvPr/>
        </p:nvSpPr>
        <p:spPr>
          <a:xfrm>
            <a:off x="10783383" y="3436564"/>
            <a:ext cx="914400" cy="408623"/>
          </a:xfrm>
          <a:prstGeom prst="wedgeRoundRectCallout">
            <a:avLst>
              <a:gd name="adj1" fmla="val -64912"/>
              <a:gd name="adj2" fmla="val -25874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/>
              <a:t>Best 1</a:t>
            </a:r>
            <a:endParaRPr lang="en-US" dirty="0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11E5CA26-A58B-366A-FF19-5046415B95C5}"/>
              </a:ext>
            </a:extLst>
          </p:cNvPr>
          <p:cNvSpPr/>
          <p:nvPr/>
        </p:nvSpPr>
        <p:spPr>
          <a:xfrm>
            <a:off x="10866977" y="1842560"/>
            <a:ext cx="1044000" cy="408623"/>
          </a:xfrm>
          <a:prstGeom prst="wedgeRoundRectCallout">
            <a:avLst>
              <a:gd name="adj1" fmla="val -66886"/>
              <a:gd name="adj2" fmla="val -2292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/>
              <a:t>2nd </a:t>
            </a:r>
            <a:r>
              <a:rPr lang="et-EE" dirty="0" err="1"/>
              <a:t>best</a:t>
            </a:r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F7DD331F-E24B-F395-F203-936748E02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1A951D8-5ECD-111A-73ED-01F4D74ACE09}"/>
              </a:ext>
            </a:extLst>
          </p:cNvPr>
          <p:cNvSpPr/>
          <p:nvPr/>
        </p:nvSpPr>
        <p:spPr>
          <a:xfrm>
            <a:off x="8594034" y="3604592"/>
            <a:ext cx="622852" cy="178903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B900B51-9B19-EFCE-9757-7EC02257600C}"/>
              </a:ext>
            </a:extLst>
          </p:cNvPr>
          <p:cNvSpPr/>
          <p:nvPr/>
        </p:nvSpPr>
        <p:spPr>
          <a:xfrm>
            <a:off x="9303024" y="1994451"/>
            <a:ext cx="622852" cy="178903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5054C74-AFA8-8DA7-79DE-482D0E72F513}"/>
              </a:ext>
            </a:extLst>
          </p:cNvPr>
          <p:cNvSpPr/>
          <p:nvPr/>
        </p:nvSpPr>
        <p:spPr>
          <a:xfrm>
            <a:off x="10012014" y="3604593"/>
            <a:ext cx="622852" cy="178903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16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4DB9E-A402-15B4-B466-5164BD627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Visualization</a:t>
            </a:r>
            <a:r>
              <a:rPr lang="et-EE" dirty="0"/>
              <a:t> of </a:t>
            </a:r>
            <a:r>
              <a:rPr lang="et-EE" dirty="0" err="1"/>
              <a:t>clusters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95A5453-C514-7AD3-E987-54CAE9810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23029" y="3438946"/>
            <a:ext cx="9356168" cy="1956939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47DE9E-66DA-AD2D-76A1-9E65071B2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0C3A-916D-440C-A951-C41DF7454F86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DE9C4-71C7-19E2-0FAA-E05B37F9F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15</a:t>
            </a:fld>
            <a:endParaRPr lang="en-US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D63F6527-5579-02E7-237E-7A33F0EB15A9}"/>
              </a:ext>
            </a:extLst>
          </p:cNvPr>
          <p:cNvSpPr/>
          <p:nvPr/>
        </p:nvSpPr>
        <p:spPr>
          <a:xfrm>
            <a:off x="4214192" y="2018781"/>
            <a:ext cx="1692000" cy="919401"/>
          </a:xfrm>
          <a:prstGeom prst="wedgeRoundRectCallout">
            <a:avLst>
              <a:gd name="adj1" fmla="val -19658"/>
              <a:gd name="adj2" fmla="val 8628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sz="2400" dirty="0"/>
              <a:t>All </a:t>
            </a:r>
            <a:r>
              <a:rPr lang="et-EE" sz="2400" dirty="0" err="1"/>
              <a:t>clusters</a:t>
            </a:r>
            <a:r>
              <a:rPr lang="et-EE" sz="2400" dirty="0"/>
              <a:t> </a:t>
            </a:r>
            <a:r>
              <a:rPr lang="et-EE" sz="2400" dirty="0" err="1"/>
              <a:t>meaningful</a:t>
            </a:r>
            <a:endParaRPr lang="en-US" sz="2400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081193A-AD8E-4506-6135-357F589E6B3E}"/>
              </a:ext>
            </a:extLst>
          </p:cNvPr>
          <p:cNvSpPr/>
          <p:nvPr/>
        </p:nvSpPr>
        <p:spPr>
          <a:xfrm>
            <a:off x="1822172" y="1967703"/>
            <a:ext cx="1440000" cy="1021556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 err="1"/>
              <a:t>Almost</a:t>
            </a:r>
            <a:r>
              <a:rPr lang="et-EE" dirty="0"/>
              <a:t> all of </a:t>
            </a:r>
            <a:r>
              <a:rPr lang="et-EE" dirty="0" err="1"/>
              <a:t>subslices</a:t>
            </a:r>
            <a:r>
              <a:rPr lang="et-EE" dirty="0"/>
              <a:t> too </a:t>
            </a:r>
            <a:r>
              <a:rPr lang="et-EE" dirty="0" err="1"/>
              <a:t>large</a:t>
            </a:r>
            <a:endParaRPr lang="en-US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3D1AFBA7-342F-8A3C-C74C-B984CA2451CB}"/>
              </a:ext>
            </a:extLst>
          </p:cNvPr>
          <p:cNvSpPr/>
          <p:nvPr/>
        </p:nvSpPr>
        <p:spPr>
          <a:xfrm>
            <a:off x="6559822" y="2120938"/>
            <a:ext cx="1548000" cy="715089"/>
          </a:xfrm>
          <a:prstGeom prst="wedgeRoundRectCallout">
            <a:avLst>
              <a:gd name="adj1" fmla="val -21689"/>
              <a:gd name="adj2" fmla="val 74546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/>
              <a:t>No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can</a:t>
            </a:r>
            <a:r>
              <a:rPr lang="et-EE" dirty="0"/>
              <a:t> </a:t>
            </a:r>
            <a:r>
              <a:rPr lang="et-EE" dirty="0" err="1"/>
              <a:t>be</a:t>
            </a:r>
            <a:r>
              <a:rPr lang="et-EE" dirty="0"/>
              <a:t> </a:t>
            </a:r>
            <a:r>
              <a:rPr lang="et-EE" dirty="0" err="1"/>
              <a:t>outlier</a:t>
            </a:r>
            <a:endParaRPr lang="en-US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1301F244-0A06-62F2-7362-FCC251B2DB52}"/>
              </a:ext>
            </a:extLst>
          </p:cNvPr>
          <p:cNvSpPr/>
          <p:nvPr/>
        </p:nvSpPr>
        <p:spPr>
          <a:xfrm>
            <a:off x="9051197" y="1967703"/>
            <a:ext cx="1728000" cy="1021556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/>
              <a:t>Too </a:t>
            </a:r>
            <a:r>
              <a:rPr lang="et-EE" dirty="0" err="1"/>
              <a:t>small</a:t>
            </a:r>
            <a:r>
              <a:rPr lang="et-EE" dirty="0"/>
              <a:t> </a:t>
            </a:r>
            <a:r>
              <a:rPr lang="et-EE" dirty="0" err="1"/>
              <a:t>cluster</a:t>
            </a:r>
            <a:r>
              <a:rPr lang="et-EE" dirty="0"/>
              <a:t> of too </a:t>
            </a:r>
            <a:r>
              <a:rPr lang="et-EE" dirty="0" err="1"/>
              <a:t>small</a:t>
            </a:r>
            <a:r>
              <a:rPr lang="et-EE" dirty="0"/>
              <a:t> </a:t>
            </a:r>
            <a:r>
              <a:rPr lang="et-EE" dirty="0" err="1"/>
              <a:t>subslices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519480-BE87-7D79-973B-3DCF610138A3}"/>
              </a:ext>
            </a:extLst>
          </p:cNvPr>
          <p:cNvSpPr txBox="1"/>
          <p:nvPr/>
        </p:nvSpPr>
        <p:spPr>
          <a:xfrm>
            <a:off x="838200" y="5963479"/>
            <a:ext cx="2742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X-</a:t>
            </a:r>
            <a:r>
              <a:rPr lang="et-EE" dirty="0" err="1"/>
              <a:t>axis</a:t>
            </a:r>
            <a:r>
              <a:rPr lang="et-EE" dirty="0"/>
              <a:t> –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in </a:t>
            </a:r>
            <a:r>
              <a:rPr lang="et-EE" dirty="0" err="1"/>
              <a:t>RBs</a:t>
            </a:r>
            <a:endParaRPr lang="et-EE" dirty="0"/>
          </a:p>
          <a:p>
            <a:r>
              <a:rPr lang="et-EE" dirty="0"/>
              <a:t>Y-</a:t>
            </a:r>
            <a:r>
              <a:rPr lang="et-EE" dirty="0" err="1"/>
              <a:t>axis</a:t>
            </a:r>
            <a:r>
              <a:rPr lang="et-EE" dirty="0"/>
              <a:t> – </a:t>
            </a:r>
            <a:r>
              <a:rPr lang="et-EE" dirty="0" err="1"/>
              <a:t>packet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in </a:t>
            </a:r>
            <a:r>
              <a:rPr lang="et-EE" dirty="0" err="1"/>
              <a:t>Bytes</a:t>
            </a:r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1053760-B387-2BB5-7E36-E337BB572BBE}"/>
              </a:ext>
            </a:extLst>
          </p:cNvPr>
          <p:cNvSpPr/>
          <p:nvPr/>
        </p:nvSpPr>
        <p:spPr>
          <a:xfrm>
            <a:off x="3664226" y="3266275"/>
            <a:ext cx="2657061" cy="1809308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40EFC72-7C86-1CE8-41FB-867B9B804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3421845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D1CCB-B6F8-7F49-3A06-40E2B7645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GMM and k-</a:t>
            </a:r>
            <a:r>
              <a:rPr lang="et-EE" dirty="0" err="1"/>
              <a:t>means</a:t>
            </a:r>
            <a:r>
              <a:rPr lang="et-EE" dirty="0"/>
              <a:t> </a:t>
            </a:r>
            <a:r>
              <a:rPr lang="et-EE" dirty="0" err="1"/>
              <a:t>results</a:t>
            </a:r>
            <a:r>
              <a:rPr lang="et-EE" dirty="0"/>
              <a:t> of 4 </a:t>
            </a:r>
            <a:r>
              <a:rPr lang="et-EE" dirty="0" err="1"/>
              <a:t>KPIs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24C27-CBB9-4C9B-92F3-9CB8DD65A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340B-3E2D-48D4-9FD2-12191DB4E46E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669B8B-1A47-98DD-A507-517DCC8BC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16</a:t>
            </a:fld>
            <a:endParaRPr lang="en-US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0EC41FE-11AA-5A59-55AF-75A5CC4CAA57}"/>
              </a:ext>
            </a:extLst>
          </p:cNvPr>
          <p:cNvSpPr/>
          <p:nvPr/>
        </p:nvSpPr>
        <p:spPr>
          <a:xfrm>
            <a:off x="5283276" y="5293367"/>
            <a:ext cx="2304000" cy="1328023"/>
          </a:xfrm>
          <a:prstGeom prst="wedgeRoundRectCallout">
            <a:avLst>
              <a:gd name="adj1" fmla="val -18245"/>
              <a:gd name="adj2" fmla="val -8152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goodput</a:t>
            </a:r>
            <a:r>
              <a:rPr lang="et-EE" dirty="0"/>
              <a:t> </a:t>
            </a:r>
            <a:r>
              <a:rPr lang="et-EE" dirty="0" err="1"/>
              <a:t>removed</a:t>
            </a:r>
            <a:r>
              <a:rPr lang="et-EE" dirty="0"/>
              <a:t> </a:t>
            </a:r>
            <a:r>
              <a:rPr lang="et-EE" dirty="0" err="1"/>
              <a:t>then</a:t>
            </a:r>
            <a:r>
              <a:rPr lang="et-EE" dirty="0"/>
              <a:t> </a:t>
            </a:r>
            <a:r>
              <a:rPr lang="et-EE" dirty="0" err="1"/>
              <a:t>similar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of </a:t>
            </a:r>
            <a:r>
              <a:rPr lang="et-EE" dirty="0" err="1"/>
              <a:t>small</a:t>
            </a:r>
            <a:r>
              <a:rPr lang="et-EE" dirty="0"/>
              <a:t> and </a:t>
            </a:r>
            <a:r>
              <a:rPr lang="et-EE" dirty="0" err="1"/>
              <a:t>large</a:t>
            </a:r>
            <a:r>
              <a:rPr lang="et-EE" dirty="0"/>
              <a:t> </a:t>
            </a:r>
            <a:r>
              <a:rPr lang="et-EE" dirty="0" err="1"/>
              <a:t>subslices</a:t>
            </a:r>
            <a:endParaRPr lang="en-US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7349DFF1-A520-1523-9657-1312872147BF}"/>
              </a:ext>
            </a:extLst>
          </p:cNvPr>
          <p:cNvSpPr/>
          <p:nvPr/>
        </p:nvSpPr>
        <p:spPr>
          <a:xfrm>
            <a:off x="2293735" y="4906407"/>
            <a:ext cx="2376000" cy="1123712"/>
          </a:xfrm>
          <a:prstGeom prst="wedgeRoundRectCallout">
            <a:avLst>
              <a:gd name="adj1" fmla="val 22558"/>
              <a:gd name="adj2" fmla="val -8404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sz="2000" dirty="0" err="1"/>
              <a:t>If</a:t>
            </a:r>
            <a:r>
              <a:rPr lang="et-EE" sz="2000" dirty="0"/>
              <a:t> no BLER </a:t>
            </a:r>
            <a:r>
              <a:rPr lang="et-EE" sz="2000" dirty="0" err="1"/>
              <a:t>then</a:t>
            </a:r>
            <a:r>
              <a:rPr lang="et-EE" sz="2000" dirty="0"/>
              <a:t> </a:t>
            </a:r>
            <a:r>
              <a:rPr lang="et-EE" sz="2000" dirty="0" err="1"/>
              <a:t>similar</a:t>
            </a:r>
            <a:r>
              <a:rPr lang="et-EE" sz="2000" dirty="0"/>
              <a:t> </a:t>
            </a:r>
            <a:r>
              <a:rPr lang="et-EE" sz="2000" dirty="0" err="1"/>
              <a:t>clusters</a:t>
            </a:r>
            <a:r>
              <a:rPr lang="et-EE" sz="2000" dirty="0"/>
              <a:t> </a:t>
            </a:r>
            <a:r>
              <a:rPr lang="et-EE" sz="2000" dirty="0" err="1"/>
              <a:t>if</a:t>
            </a:r>
            <a:r>
              <a:rPr lang="et-EE" sz="2000" dirty="0"/>
              <a:t> all 6 </a:t>
            </a:r>
            <a:r>
              <a:rPr lang="et-EE" sz="2000" dirty="0" err="1"/>
              <a:t>KPIs</a:t>
            </a:r>
            <a:r>
              <a:rPr lang="et-EE" sz="2000" dirty="0"/>
              <a:t> </a:t>
            </a:r>
            <a:r>
              <a:rPr lang="et-EE" sz="2000" dirty="0" err="1"/>
              <a:t>considered</a:t>
            </a:r>
            <a:endParaRPr lang="en-US" sz="2000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D7094780-F240-5279-4AE4-2D8D995F296E}"/>
              </a:ext>
            </a:extLst>
          </p:cNvPr>
          <p:cNvSpPr/>
          <p:nvPr/>
        </p:nvSpPr>
        <p:spPr>
          <a:xfrm>
            <a:off x="8070576" y="5293367"/>
            <a:ext cx="2268000" cy="1021556"/>
          </a:xfrm>
          <a:prstGeom prst="wedgeRoundRectCallout">
            <a:avLst>
              <a:gd name="adj1" fmla="val -28721"/>
              <a:gd name="adj2" fmla="val -93894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utilization</a:t>
            </a:r>
            <a:r>
              <a:rPr lang="et-EE" dirty="0"/>
              <a:t> </a:t>
            </a:r>
            <a:r>
              <a:rPr lang="et-EE" dirty="0" err="1"/>
              <a:t>removed</a:t>
            </a:r>
            <a:r>
              <a:rPr lang="et-EE" dirty="0"/>
              <a:t> </a:t>
            </a:r>
            <a:r>
              <a:rPr lang="et-EE" dirty="0" err="1"/>
              <a:t>then</a:t>
            </a:r>
            <a:r>
              <a:rPr lang="et-EE" dirty="0"/>
              <a:t> </a:t>
            </a:r>
            <a:r>
              <a:rPr lang="et-EE" dirty="0" err="1"/>
              <a:t>very</a:t>
            </a:r>
            <a:r>
              <a:rPr lang="et-EE" dirty="0"/>
              <a:t> </a:t>
            </a:r>
            <a:r>
              <a:rPr lang="et-EE" dirty="0" err="1"/>
              <a:t>few</a:t>
            </a:r>
            <a:r>
              <a:rPr lang="et-EE" dirty="0"/>
              <a:t> too </a:t>
            </a:r>
            <a:r>
              <a:rPr lang="et-EE" dirty="0" err="1"/>
              <a:t>small</a:t>
            </a:r>
            <a:r>
              <a:rPr lang="et-EE" dirty="0"/>
              <a:t> </a:t>
            </a:r>
            <a:r>
              <a:rPr lang="et-EE" dirty="0" err="1"/>
              <a:t>subslices</a:t>
            </a:r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2948D35-D2D4-CAA5-CC19-088A444A3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8919" y="1537247"/>
            <a:ext cx="5792206" cy="3200363"/>
          </a:xfr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A2C6FA2E-5BD0-1B88-73AB-03B649F31227}"/>
              </a:ext>
            </a:extLst>
          </p:cNvPr>
          <p:cNvSpPr/>
          <p:nvPr/>
        </p:nvSpPr>
        <p:spPr>
          <a:xfrm>
            <a:off x="3001617" y="2862810"/>
            <a:ext cx="2213113" cy="1643269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665C58-4805-9330-7641-6D6864A09295}"/>
              </a:ext>
            </a:extLst>
          </p:cNvPr>
          <p:cNvSpPr txBox="1"/>
          <p:nvPr/>
        </p:nvSpPr>
        <p:spPr>
          <a:xfrm>
            <a:off x="838200" y="5963479"/>
            <a:ext cx="2740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X-</a:t>
            </a:r>
            <a:r>
              <a:rPr lang="et-EE" dirty="0" err="1"/>
              <a:t>axis</a:t>
            </a:r>
            <a:r>
              <a:rPr lang="et-EE" dirty="0"/>
              <a:t> –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in </a:t>
            </a:r>
            <a:r>
              <a:rPr lang="et-EE" dirty="0" err="1"/>
              <a:t>RBs</a:t>
            </a:r>
            <a:endParaRPr lang="et-EE" dirty="0"/>
          </a:p>
          <a:p>
            <a:r>
              <a:rPr lang="et-EE" dirty="0"/>
              <a:t>Y-</a:t>
            </a:r>
            <a:r>
              <a:rPr lang="et-EE" dirty="0" err="1"/>
              <a:t>axis</a:t>
            </a:r>
            <a:r>
              <a:rPr lang="et-EE" dirty="0"/>
              <a:t> – </a:t>
            </a:r>
            <a:r>
              <a:rPr lang="et-EE" dirty="0" err="1"/>
              <a:t>packet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in </a:t>
            </a:r>
            <a:r>
              <a:rPr lang="et-EE" dirty="0" err="1"/>
              <a:t>Bytes</a:t>
            </a:r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4F7919F-6AC9-8204-9434-9DECFD7A9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4242963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6F25A-0B49-4986-FF2D-C5A9CC86B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Neural</a:t>
            </a:r>
            <a:r>
              <a:rPr lang="et-EE" dirty="0"/>
              <a:t> </a:t>
            </a:r>
            <a:r>
              <a:rPr lang="et-EE" dirty="0" err="1"/>
              <a:t>network</a:t>
            </a:r>
            <a:r>
              <a:rPr lang="et-EE" dirty="0"/>
              <a:t> </a:t>
            </a:r>
            <a:r>
              <a:rPr lang="et-EE" dirty="0" err="1"/>
              <a:t>settings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BCAC2-BFE7-9E97-D3F4-3637B4A38E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10200" cy="4351338"/>
          </a:xfrm>
        </p:spPr>
        <p:txBody>
          <a:bodyPr>
            <a:normAutofit lnSpcReduction="10000"/>
          </a:bodyPr>
          <a:lstStyle/>
          <a:p>
            <a:r>
              <a:rPr lang="et-EE" dirty="0" err="1"/>
              <a:t>Fully</a:t>
            </a:r>
            <a:r>
              <a:rPr lang="et-EE" dirty="0"/>
              <a:t> </a:t>
            </a:r>
            <a:r>
              <a:rPr lang="et-EE" dirty="0" err="1"/>
              <a:t>connected</a:t>
            </a:r>
            <a:r>
              <a:rPr lang="et-EE" dirty="0"/>
              <a:t> </a:t>
            </a:r>
            <a:r>
              <a:rPr lang="et-EE" dirty="0" err="1"/>
              <a:t>feedforward</a:t>
            </a:r>
            <a:r>
              <a:rPr lang="et-EE" dirty="0"/>
              <a:t> </a:t>
            </a:r>
            <a:r>
              <a:rPr lang="et-EE" dirty="0" err="1"/>
              <a:t>classifier</a:t>
            </a:r>
            <a:r>
              <a:rPr lang="et-EE" dirty="0"/>
              <a:t> </a:t>
            </a:r>
            <a:r>
              <a:rPr lang="et-EE" dirty="0" err="1"/>
              <a:t>neural</a:t>
            </a:r>
            <a:r>
              <a:rPr lang="et-EE" dirty="0"/>
              <a:t> </a:t>
            </a:r>
            <a:r>
              <a:rPr lang="et-EE" dirty="0" err="1"/>
              <a:t>network</a:t>
            </a:r>
            <a:r>
              <a:rPr lang="et-EE" dirty="0"/>
              <a:t> (NN)</a:t>
            </a:r>
          </a:p>
          <a:p>
            <a:pPr lvl="1"/>
            <a:r>
              <a:rPr lang="et-EE" dirty="0" err="1"/>
              <a:t>Input</a:t>
            </a:r>
            <a:r>
              <a:rPr lang="et-EE" dirty="0"/>
              <a:t> </a:t>
            </a:r>
            <a:r>
              <a:rPr lang="et-EE" dirty="0" err="1"/>
              <a:t>layer</a:t>
            </a:r>
            <a:r>
              <a:rPr lang="et-EE" dirty="0"/>
              <a:t> – 6 </a:t>
            </a:r>
            <a:r>
              <a:rPr lang="et-EE" dirty="0" err="1"/>
              <a:t>nodes</a:t>
            </a:r>
            <a:r>
              <a:rPr lang="et-EE" dirty="0"/>
              <a:t> (6 </a:t>
            </a:r>
            <a:r>
              <a:rPr lang="et-EE" dirty="0" err="1"/>
              <a:t>KPIs</a:t>
            </a:r>
            <a:r>
              <a:rPr lang="et-EE" dirty="0"/>
              <a:t>) </a:t>
            </a:r>
            <a:r>
              <a:rPr lang="et-EE" dirty="0" err="1"/>
              <a:t>or</a:t>
            </a:r>
            <a:r>
              <a:rPr lang="et-EE" dirty="0"/>
              <a:t> 4 </a:t>
            </a:r>
            <a:r>
              <a:rPr lang="et-EE" dirty="0" err="1"/>
              <a:t>nodes</a:t>
            </a:r>
            <a:r>
              <a:rPr lang="et-EE" dirty="0"/>
              <a:t> (</a:t>
            </a:r>
            <a:r>
              <a:rPr lang="et-EE" dirty="0" err="1"/>
              <a:t>utilUL</a:t>
            </a:r>
            <a:r>
              <a:rPr lang="et-EE" dirty="0"/>
              <a:t>, </a:t>
            </a:r>
            <a:r>
              <a:rPr lang="et-EE" dirty="0" err="1"/>
              <a:t>utilDL</a:t>
            </a:r>
            <a:r>
              <a:rPr lang="et-EE" dirty="0"/>
              <a:t>, gdp1UL, gdp1DL)</a:t>
            </a:r>
          </a:p>
          <a:p>
            <a:pPr lvl="1"/>
            <a:r>
              <a:rPr lang="et-EE" dirty="0" err="1"/>
              <a:t>Hidden</a:t>
            </a:r>
            <a:r>
              <a:rPr lang="et-EE" dirty="0"/>
              <a:t> </a:t>
            </a:r>
            <a:r>
              <a:rPr lang="et-EE" dirty="0" err="1"/>
              <a:t>layer</a:t>
            </a:r>
            <a:r>
              <a:rPr lang="et-EE" dirty="0"/>
              <a:t>(s) - </a:t>
            </a:r>
            <a:r>
              <a:rPr lang="et-EE" dirty="0">
                <a:solidFill>
                  <a:srgbClr val="FF0000"/>
                </a:solidFill>
              </a:rPr>
              <a:t>?</a:t>
            </a:r>
            <a:r>
              <a:rPr lang="et-EE" dirty="0"/>
              <a:t> </a:t>
            </a:r>
            <a:r>
              <a:rPr lang="et-EE" dirty="0" err="1"/>
              <a:t>Nodes</a:t>
            </a:r>
            <a:endParaRPr lang="et-EE" dirty="0"/>
          </a:p>
          <a:p>
            <a:pPr lvl="2"/>
            <a:r>
              <a:rPr lang="et-EE" dirty="0" err="1"/>
              <a:t>Recommendations</a:t>
            </a:r>
            <a:r>
              <a:rPr lang="et-EE" dirty="0"/>
              <a:t> </a:t>
            </a:r>
            <a:r>
              <a:rPr lang="et-EE" dirty="0" err="1"/>
              <a:t>from</a:t>
            </a:r>
            <a:r>
              <a:rPr lang="et-EE" dirty="0"/>
              <a:t> [18]</a:t>
            </a:r>
          </a:p>
          <a:p>
            <a:pPr lvl="1"/>
            <a:r>
              <a:rPr lang="et-EE" dirty="0" err="1"/>
              <a:t>Output</a:t>
            </a:r>
            <a:r>
              <a:rPr lang="et-EE" dirty="0"/>
              <a:t> </a:t>
            </a:r>
            <a:r>
              <a:rPr lang="et-EE" dirty="0" err="1"/>
              <a:t>layer</a:t>
            </a:r>
            <a:r>
              <a:rPr lang="et-EE" dirty="0"/>
              <a:t> – 3 </a:t>
            </a:r>
            <a:r>
              <a:rPr lang="et-EE" dirty="0" err="1"/>
              <a:t>nodes</a:t>
            </a:r>
            <a:r>
              <a:rPr lang="et-EE" dirty="0"/>
              <a:t> – </a:t>
            </a:r>
            <a:r>
              <a:rPr lang="et-EE" dirty="0" err="1"/>
              <a:t>decisions</a:t>
            </a:r>
            <a:r>
              <a:rPr lang="et-EE" dirty="0"/>
              <a:t>: „</a:t>
            </a:r>
            <a:r>
              <a:rPr lang="et-EE" dirty="0" err="1"/>
              <a:t>merge</a:t>
            </a:r>
            <a:r>
              <a:rPr lang="et-EE" dirty="0"/>
              <a:t>“, „no </a:t>
            </a:r>
            <a:r>
              <a:rPr lang="et-EE" dirty="0" err="1"/>
              <a:t>change</a:t>
            </a:r>
            <a:r>
              <a:rPr lang="et-EE" dirty="0"/>
              <a:t>“, „</a:t>
            </a:r>
            <a:r>
              <a:rPr lang="et-EE" dirty="0" err="1"/>
              <a:t>split</a:t>
            </a:r>
            <a:r>
              <a:rPr lang="et-EE" dirty="0"/>
              <a:t>“</a:t>
            </a:r>
          </a:p>
          <a:p>
            <a:endParaRPr lang="et-EE" dirty="0"/>
          </a:p>
          <a:p>
            <a:pPr>
              <a:buFont typeface="Wingdings" panose="05000000000000000000" pitchFamily="2" charset="2"/>
              <a:buChar char="Ø"/>
            </a:pPr>
            <a:r>
              <a:rPr lang="et-EE" dirty="0" err="1"/>
              <a:t>Try</a:t>
            </a:r>
            <a:r>
              <a:rPr lang="et-EE" dirty="0"/>
              <a:t> 1-2 </a:t>
            </a:r>
            <a:r>
              <a:rPr lang="et-EE" dirty="0" err="1"/>
              <a:t>layers</a:t>
            </a:r>
            <a:r>
              <a:rPr lang="et-EE" dirty="0"/>
              <a:t> and 2-22 </a:t>
            </a:r>
            <a:r>
              <a:rPr lang="et-EE" dirty="0" err="1"/>
              <a:t>nodes</a:t>
            </a:r>
            <a:r>
              <a:rPr lang="et-EE" dirty="0"/>
              <a:t> in </a:t>
            </a:r>
            <a:r>
              <a:rPr lang="et-EE" dirty="0" err="1"/>
              <a:t>layer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A07C553-D245-8AC9-4CDD-E6283E4A5D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9096" y="2963726"/>
            <a:ext cx="4749204" cy="96468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F2AA8-B4C7-6C4C-210B-33BC4D0CD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0A89B-6F5C-4F59-85EB-5AC16DBD1B21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8B547-9014-A537-3410-AB6FCDBDF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372483-703A-C90F-A2E8-1CC03B314DE4}"/>
              </a:ext>
            </a:extLst>
          </p:cNvPr>
          <p:cNvSpPr txBox="1"/>
          <p:nvPr/>
        </p:nvSpPr>
        <p:spPr>
          <a:xfrm>
            <a:off x="1470992" y="6305014"/>
            <a:ext cx="104162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</a:rPr>
              <a:t>[1</a:t>
            </a:r>
            <a:r>
              <a:rPr lang="et-EE" dirty="0">
                <a:effectLst/>
              </a:rPr>
              <a:t>8</a:t>
            </a:r>
            <a:r>
              <a:rPr lang="en-US" dirty="0">
                <a:effectLst/>
              </a:rPr>
              <a:t>]	J. Heaton, </a:t>
            </a:r>
            <a:r>
              <a:rPr lang="en-US" i="1" dirty="0">
                <a:effectLst/>
              </a:rPr>
              <a:t>Introduction to Neural Networks with Java</a:t>
            </a:r>
            <a:r>
              <a:rPr lang="en-US" dirty="0">
                <a:effectLst/>
              </a:rPr>
              <a:t>. Heaton Research, 2008. 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1E79409-07AF-0731-6A6D-95B839279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1721020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CEE4-9AB6-CD7B-8C1D-6E561D63B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>
            <a:normAutofit fontScale="90000"/>
          </a:bodyPr>
          <a:lstStyle/>
          <a:p>
            <a:r>
              <a:rPr lang="et-EE" dirty="0" err="1"/>
              <a:t>Trials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select</a:t>
            </a:r>
            <a:r>
              <a:rPr lang="et-EE" dirty="0"/>
              <a:t> </a:t>
            </a:r>
            <a:r>
              <a:rPr lang="et-EE" dirty="0" err="1"/>
              <a:t>hyperparameters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NN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74C38-E35B-AE10-F724-951A414361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 err="1"/>
              <a:t>Find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minimum</a:t>
            </a:r>
            <a:r>
              <a:rPr lang="et-EE" dirty="0"/>
              <a:t> number of </a:t>
            </a:r>
            <a:r>
              <a:rPr lang="et-EE" dirty="0" err="1"/>
              <a:t>layers</a:t>
            </a:r>
            <a:r>
              <a:rPr lang="et-EE" dirty="0"/>
              <a:t> and </a:t>
            </a:r>
            <a:r>
              <a:rPr lang="et-EE" dirty="0" err="1"/>
              <a:t>nodes</a:t>
            </a:r>
            <a:r>
              <a:rPr lang="et-EE" dirty="0"/>
              <a:t> </a:t>
            </a:r>
            <a:r>
              <a:rPr lang="et-EE" dirty="0" err="1"/>
              <a:t>where</a:t>
            </a:r>
            <a:r>
              <a:rPr lang="et-EE" dirty="0"/>
              <a:t> </a:t>
            </a:r>
            <a:r>
              <a:rPr lang="et-EE" dirty="0" err="1"/>
              <a:t>cross</a:t>
            </a:r>
            <a:r>
              <a:rPr lang="et-EE" dirty="0"/>
              <a:t> </a:t>
            </a:r>
            <a:r>
              <a:rPr lang="et-EE" dirty="0" err="1"/>
              <a:t>entropy</a:t>
            </a:r>
            <a:r>
              <a:rPr lang="et-EE" dirty="0"/>
              <a:t> </a:t>
            </a:r>
            <a:r>
              <a:rPr lang="et-EE" dirty="0" err="1"/>
              <a:t>losses</a:t>
            </a:r>
            <a:r>
              <a:rPr lang="et-EE" dirty="0"/>
              <a:t> do </a:t>
            </a:r>
            <a:r>
              <a:rPr lang="et-EE" dirty="0" err="1"/>
              <a:t>not</a:t>
            </a:r>
            <a:r>
              <a:rPr lang="et-EE" dirty="0"/>
              <a:t> </a:t>
            </a:r>
            <a:r>
              <a:rPr lang="et-EE" dirty="0" err="1"/>
              <a:t>decrease</a:t>
            </a:r>
            <a:r>
              <a:rPr lang="et-EE" dirty="0"/>
              <a:t> </a:t>
            </a:r>
            <a:r>
              <a:rPr lang="et-EE" dirty="0" err="1"/>
              <a:t>further</a:t>
            </a:r>
            <a:endParaRPr lang="et-EE" dirty="0"/>
          </a:p>
          <a:p>
            <a:endParaRPr lang="et-EE" dirty="0"/>
          </a:p>
          <a:p>
            <a:pPr>
              <a:buFont typeface="Wingdings" panose="05000000000000000000" pitchFamily="2" charset="2"/>
              <a:buChar char="Ø"/>
            </a:pPr>
            <a:r>
              <a:rPr lang="et-EE" dirty="0" err="1"/>
              <a:t>Experiment</a:t>
            </a:r>
            <a:r>
              <a:rPr lang="et-EE" dirty="0"/>
              <a:t> </a:t>
            </a:r>
            <a:r>
              <a:rPr lang="et-EE" dirty="0" err="1"/>
              <a:t>with</a:t>
            </a:r>
            <a:endParaRPr lang="et-EE" dirty="0"/>
          </a:p>
          <a:p>
            <a:pPr lvl="1"/>
            <a:r>
              <a:rPr lang="et-EE" dirty="0"/>
              <a:t>For 6 </a:t>
            </a:r>
            <a:r>
              <a:rPr lang="et-EE" dirty="0" err="1"/>
              <a:t>KPIs</a:t>
            </a:r>
            <a:endParaRPr lang="et-EE" dirty="0"/>
          </a:p>
          <a:p>
            <a:pPr lvl="2"/>
            <a:r>
              <a:rPr lang="et-EE" dirty="0"/>
              <a:t>NN-6-7-3</a:t>
            </a:r>
          </a:p>
          <a:p>
            <a:pPr lvl="1"/>
            <a:r>
              <a:rPr lang="et-EE" dirty="0"/>
              <a:t>For 4 </a:t>
            </a:r>
            <a:r>
              <a:rPr lang="et-EE" dirty="0" err="1"/>
              <a:t>KPIs</a:t>
            </a:r>
            <a:endParaRPr lang="et-EE" dirty="0"/>
          </a:p>
          <a:p>
            <a:pPr lvl="2"/>
            <a:r>
              <a:rPr lang="et-EE" dirty="0"/>
              <a:t>NN-4-10-3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1ED43-4D2E-6E5C-ADFF-027859DED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3AA4D-F9AA-45C9-ACB8-F2B1A2970982}" type="datetime5">
              <a:rPr lang="en-US" smtClean="0"/>
              <a:t>18-Sep-23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F439C-EACA-9DF9-8A50-B3702461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18</a:t>
            </a:fld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79AFE31D-35D4-B0E7-43E6-63F7BC4EDC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88087" y="827217"/>
            <a:ext cx="3518452" cy="5894258"/>
          </a:xfrm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E48A8065-819E-8CCB-E5B0-DF35E1F48071}"/>
              </a:ext>
            </a:extLst>
          </p:cNvPr>
          <p:cNvSpPr/>
          <p:nvPr/>
        </p:nvSpPr>
        <p:spPr>
          <a:xfrm>
            <a:off x="7956870" y="293138"/>
            <a:ext cx="237600" cy="527834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tIns="0" rIns="648000" rtlCol="0" anchor="t" anchorCtr="0"/>
          <a:lstStyle/>
          <a:p>
            <a:pPr algn="r"/>
            <a:r>
              <a:rPr lang="et-EE" dirty="0"/>
              <a:t>1 </a:t>
            </a:r>
            <a:r>
              <a:rPr lang="et-EE" dirty="0" err="1"/>
              <a:t>layer</a:t>
            </a:r>
            <a:r>
              <a:rPr lang="et-EE" dirty="0"/>
              <a:t> 7, </a:t>
            </a:r>
            <a:r>
              <a:rPr lang="et-EE" dirty="0" err="1"/>
              <a:t>nodes</a:t>
            </a:r>
            <a:endParaRPr lang="en-US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DE259E72-BAAF-1ADE-ADDC-F4D0BC64C006}"/>
              </a:ext>
            </a:extLst>
          </p:cNvPr>
          <p:cNvSpPr/>
          <p:nvPr/>
        </p:nvSpPr>
        <p:spPr>
          <a:xfrm>
            <a:off x="9903905" y="269045"/>
            <a:ext cx="237600" cy="527834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612000" tIns="0" rIns="72000" rtlCol="0" anchor="t" anchorCtr="0"/>
          <a:lstStyle/>
          <a:p>
            <a:r>
              <a:rPr lang="et-EE" dirty="0"/>
              <a:t>1 </a:t>
            </a:r>
            <a:r>
              <a:rPr lang="et-EE" dirty="0" err="1"/>
              <a:t>layer</a:t>
            </a:r>
            <a:r>
              <a:rPr lang="et-EE" dirty="0"/>
              <a:t>, 10 </a:t>
            </a:r>
            <a:r>
              <a:rPr lang="et-EE" dirty="0" err="1"/>
              <a:t>nodes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23A526E2-4C49-51DC-7592-8BA0C2231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1509813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6277C-B822-959A-1B6C-CCCA7E8F4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Classification</a:t>
            </a:r>
            <a:r>
              <a:rPr lang="et-EE" dirty="0"/>
              <a:t> </a:t>
            </a:r>
            <a:r>
              <a:rPr lang="et-EE" dirty="0" err="1"/>
              <a:t>experiments</a:t>
            </a:r>
            <a:r>
              <a:rPr lang="et-EE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A7578-BD8A-521B-928D-229A808EBB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33122" cy="4351338"/>
          </a:xfrm>
        </p:spPr>
        <p:txBody>
          <a:bodyPr/>
          <a:lstStyle/>
          <a:p>
            <a:r>
              <a:rPr lang="et-EE" dirty="0"/>
              <a:t>Have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values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subslices</a:t>
            </a:r>
            <a:r>
              <a:rPr lang="et-EE" dirty="0"/>
              <a:t> </a:t>
            </a:r>
            <a:r>
              <a:rPr lang="et-EE" dirty="0" err="1"/>
              <a:t>with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 in range of 4-111 </a:t>
            </a:r>
            <a:r>
              <a:rPr lang="et-EE" dirty="0" err="1"/>
              <a:t>RBs</a:t>
            </a:r>
            <a:endParaRPr lang="et-EE" dirty="0"/>
          </a:p>
          <a:p>
            <a:r>
              <a:rPr lang="et-EE" dirty="0" err="1"/>
              <a:t>Results</a:t>
            </a:r>
            <a:r>
              <a:rPr lang="et-EE" dirty="0"/>
              <a:t> are </a:t>
            </a:r>
            <a:r>
              <a:rPr lang="et-EE" dirty="0" err="1"/>
              <a:t>acceptable</a:t>
            </a:r>
            <a:endParaRPr lang="et-EE" dirty="0"/>
          </a:p>
          <a:p>
            <a:endParaRPr lang="et-EE" dirty="0"/>
          </a:p>
          <a:p>
            <a:pPr>
              <a:buFont typeface="Wingdings" panose="05000000000000000000" pitchFamily="2" charset="2"/>
              <a:buChar char="Ø"/>
            </a:pPr>
            <a:r>
              <a:rPr lang="et-EE" dirty="0"/>
              <a:t>6 </a:t>
            </a:r>
            <a:r>
              <a:rPr lang="et-EE" dirty="0" err="1"/>
              <a:t>KPIs</a:t>
            </a:r>
            <a:r>
              <a:rPr lang="et-EE" dirty="0"/>
              <a:t> as </a:t>
            </a:r>
            <a:r>
              <a:rPr lang="et-EE" dirty="0" err="1"/>
              <a:t>inputs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NN </a:t>
            </a:r>
            <a:r>
              <a:rPr lang="et-EE" dirty="0" err="1"/>
              <a:t>classified</a:t>
            </a:r>
            <a:r>
              <a:rPr lang="et-EE" dirty="0"/>
              <a:t> too </a:t>
            </a:r>
            <a:r>
              <a:rPr lang="et-EE" dirty="0" err="1"/>
              <a:t>small</a:t>
            </a:r>
            <a:r>
              <a:rPr lang="et-EE" dirty="0"/>
              <a:t> </a:t>
            </a:r>
            <a:r>
              <a:rPr lang="et-EE" dirty="0" err="1"/>
              <a:t>subslices</a:t>
            </a:r>
            <a:r>
              <a:rPr lang="et-EE" dirty="0"/>
              <a:t> </a:t>
            </a:r>
            <a:r>
              <a:rPr lang="et-EE" dirty="0" err="1"/>
              <a:t>better</a:t>
            </a:r>
            <a:endParaRPr lang="et-E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8973B-B2A0-6ACB-B484-E378A0B01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FD37-BFD7-4C01-9A79-27119742E1B1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AD010-1829-4F87-6E1A-A9408F34D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19</a:t>
            </a:fld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587866F-8DAC-11F4-CE44-8E2F3DFF67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2202" y="2537789"/>
            <a:ext cx="5295498" cy="1799777"/>
          </a:xfr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64E2F82-4D4E-2396-C158-813DE55D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4018939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CCEFCA9-1B21-BDC1-96BD-7AAB2AAC9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Conclusion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BD0BE9-609C-338C-2B26-498CFACFF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dirty="0" err="1"/>
              <a:t>Given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depends</a:t>
            </a:r>
            <a:r>
              <a:rPr lang="et-EE" dirty="0"/>
              <a:t> on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size</a:t>
            </a:r>
            <a:r>
              <a:rPr lang="et-EE" dirty="0"/>
              <a:t>, </a:t>
            </a:r>
            <a:r>
              <a:rPr lang="et-EE" dirty="0" err="1"/>
              <a:t>we</a:t>
            </a:r>
            <a:r>
              <a:rPr lang="et-EE" dirty="0"/>
              <a:t> have </a:t>
            </a:r>
            <a:r>
              <a:rPr lang="et-EE" dirty="0" err="1"/>
              <a:t>presented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method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decide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subslice</a:t>
            </a:r>
            <a:r>
              <a:rPr lang="et-EE" dirty="0"/>
              <a:t> </a:t>
            </a:r>
            <a:r>
              <a:rPr lang="et-EE" dirty="0" err="1"/>
              <a:t>reconfiguration</a:t>
            </a:r>
            <a:r>
              <a:rPr lang="et-EE" dirty="0"/>
              <a:t> </a:t>
            </a:r>
            <a:r>
              <a:rPr lang="et-EE" dirty="0" err="1"/>
              <a:t>based</a:t>
            </a:r>
            <a:r>
              <a:rPr lang="et-EE" dirty="0"/>
              <a:t> on </a:t>
            </a:r>
            <a:r>
              <a:rPr lang="et-EE" dirty="0" err="1"/>
              <a:t>KPIs</a:t>
            </a:r>
            <a:endParaRPr lang="et-EE" dirty="0"/>
          </a:p>
          <a:p>
            <a:r>
              <a:rPr lang="et-EE" dirty="0"/>
              <a:t>The </a:t>
            </a:r>
            <a:r>
              <a:rPr lang="et-EE" dirty="0" err="1"/>
              <a:t>performance</a:t>
            </a:r>
            <a:r>
              <a:rPr lang="et-EE" dirty="0"/>
              <a:t> </a:t>
            </a:r>
            <a:r>
              <a:rPr lang="et-EE" dirty="0" err="1"/>
              <a:t>data</a:t>
            </a:r>
            <a:r>
              <a:rPr lang="et-EE" dirty="0"/>
              <a:t> </a:t>
            </a:r>
            <a:r>
              <a:rPr lang="et-EE" dirty="0" err="1"/>
              <a:t>was</a:t>
            </a:r>
            <a:r>
              <a:rPr lang="et-EE" dirty="0"/>
              <a:t> </a:t>
            </a:r>
            <a:r>
              <a:rPr lang="et-EE" dirty="0" err="1"/>
              <a:t>clustered</a:t>
            </a:r>
            <a:r>
              <a:rPr lang="et-EE" dirty="0"/>
              <a:t> </a:t>
            </a:r>
            <a:r>
              <a:rPr lang="et-EE" dirty="0" err="1"/>
              <a:t>into</a:t>
            </a:r>
            <a:r>
              <a:rPr lang="et-EE" dirty="0"/>
              <a:t> 3 </a:t>
            </a:r>
            <a:r>
              <a:rPr lang="et-EE" dirty="0" err="1"/>
              <a:t>clusters</a:t>
            </a:r>
            <a:r>
              <a:rPr lang="et-EE" dirty="0"/>
              <a:t> and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result</a:t>
            </a:r>
            <a:r>
              <a:rPr lang="et-EE" dirty="0"/>
              <a:t> </a:t>
            </a:r>
            <a:r>
              <a:rPr lang="et-EE" dirty="0" err="1"/>
              <a:t>was</a:t>
            </a:r>
            <a:r>
              <a:rPr lang="et-EE" dirty="0"/>
              <a:t> </a:t>
            </a:r>
            <a:r>
              <a:rPr lang="et-EE" dirty="0" err="1"/>
              <a:t>learned</a:t>
            </a:r>
            <a:r>
              <a:rPr lang="et-EE" dirty="0"/>
              <a:t> by </a:t>
            </a:r>
            <a:r>
              <a:rPr lang="et-EE" dirty="0" err="1"/>
              <a:t>classifier</a:t>
            </a:r>
            <a:r>
              <a:rPr lang="et-EE" dirty="0"/>
              <a:t> </a:t>
            </a:r>
            <a:r>
              <a:rPr lang="et-EE" dirty="0" err="1"/>
              <a:t>neural</a:t>
            </a:r>
            <a:r>
              <a:rPr lang="et-EE" dirty="0"/>
              <a:t> </a:t>
            </a:r>
            <a:r>
              <a:rPr lang="et-EE" dirty="0" err="1"/>
              <a:t>network</a:t>
            </a:r>
            <a:endParaRPr lang="et-EE" dirty="0"/>
          </a:p>
          <a:p>
            <a:r>
              <a:rPr lang="et-EE" dirty="0" err="1"/>
              <a:t>Experiments</a:t>
            </a:r>
            <a:r>
              <a:rPr lang="et-EE" dirty="0"/>
              <a:t> show </a:t>
            </a:r>
            <a:r>
              <a:rPr lang="et-EE" dirty="0" err="1"/>
              <a:t>that</a:t>
            </a:r>
            <a:r>
              <a:rPr lang="et-EE" dirty="0"/>
              <a:t> 6 </a:t>
            </a:r>
            <a:r>
              <a:rPr lang="et-EE" dirty="0" err="1"/>
              <a:t>KPIs</a:t>
            </a:r>
            <a:r>
              <a:rPr lang="et-EE" dirty="0"/>
              <a:t> are </a:t>
            </a:r>
            <a:r>
              <a:rPr lang="et-EE" dirty="0" err="1"/>
              <a:t>better</a:t>
            </a:r>
            <a:r>
              <a:rPr lang="et-EE" dirty="0"/>
              <a:t> </a:t>
            </a:r>
            <a:r>
              <a:rPr lang="et-EE" dirty="0" err="1"/>
              <a:t>than</a:t>
            </a:r>
            <a:r>
              <a:rPr lang="et-EE" dirty="0"/>
              <a:t> 4 </a:t>
            </a:r>
            <a:r>
              <a:rPr lang="et-EE" dirty="0" err="1"/>
              <a:t>KPIs</a:t>
            </a:r>
            <a:r>
              <a:rPr lang="et-EE" dirty="0"/>
              <a:t> as </a:t>
            </a:r>
            <a:r>
              <a:rPr lang="et-EE" dirty="0" err="1"/>
              <a:t>input</a:t>
            </a:r>
            <a:r>
              <a:rPr lang="et-EE" dirty="0"/>
              <a:t> </a:t>
            </a:r>
            <a:r>
              <a:rPr lang="et-EE" dirty="0" err="1"/>
              <a:t>data</a:t>
            </a:r>
            <a:endParaRPr lang="et-EE" dirty="0"/>
          </a:p>
          <a:p>
            <a:endParaRPr lang="et-EE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This mechanism can help automatically decide</a:t>
            </a:r>
            <a:r>
              <a:rPr lang="et-EE" dirty="0"/>
              <a:t> </a:t>
            </a:r>
            <a:r>
              <a:rPr lang="en-US" dirty="0" err="1"/>
              <a:t>subslices</a:t>
            </a:r>
            <a:r>
              <a:rPr lang="en-US" dirty="0"/>
              <a:t> configuration</a:t>
            </a:r>
            <a:endParaRPr lang="et-E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2454B-FA9A-5738-1F18-7414EA590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AA3B-2EB2-41D0-87FC-D98DD8CAAABA}" type="datetime5">
              <a:rPr lang="en-US" smtClean="0"/>
              <a:t>18-Sep-23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4FB84-CEAA-396A-ABD2-C58A03409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20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B386F67-ECD5-B1A6-E6E0-B27588FAA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2185570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A436B-14BE-E279-3210-436696A0E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Future</a:t>
            </a:r>
            <a:r>
              <a:rPr lang="et-EE" dirty="0"/>
              <a:t> </a:t>
            </a:r>
            <a:r>
              <a:rPr lang="et-EE" dirty="0" err="1"/>
              <a:t>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5B38F-380E-6C3B-08FA-163F63630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t-EE" dirty="0"/>
              <a:t>I</a:t>
            </a:r>
            <a:r>
              <a:rPr lang="en-US" dirty="0" err="1"/>
              <a:t>nvestigate</a:t>
            </a:r>
            <a:r>
              <a:rPr lang="et-EE" dirty="0"/>
              <a:t> </a:t>
            </a:r>
            <a:r>
              <a:rPr lang="en-US" dirty="0"/>
              <a:t>the </a:t>
            </a:r>
            <a:r>
              <a:rPr lang="en-US" dirty="0" err="1"/>
              <a:t>subslice</a:t>
            </a:r>
            <a:r>
              <a:rPr lang="en-US" dirty="0"/>
              <a:t> performance dependence on the </a:t>
            </a:r>
            <a:r>
              <a:rPr lang="en-US" dirty="0" err="1"/>
              <a:t>subslice</a:t>
            </a:r>
            <a:r>
              <a:rPr lang="en-US" dirty="0"/>
              <a:t> size if</a:t>
            </a:r>
            <a:r>
              <a:rPr lang="et-EE" dirty="0"/>
              <a:t> </a:t>
            </a:r>
            <a:r>
              <a:rPr lang="en-US" dirty="0"/>
              <a:t>the UEs are not in a good signal coverage.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41818-72A7-8C73-0AF2-E7E3D5FCB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4F85-E1C3-4D4E-89AE-36810D747602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13CBAE-013B-0DB9-86C4-B05865D39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BD4B1-5963-565B-AD77-87469B6AC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3048093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5C972B-02A5-AB7C-223D-561D817DA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err="1"/>
              <a:t>Thank</a:t>
            </a:r>
            <a:r>
              <a:rPr lang="et-EE" dirty="0"/>
              <a:t> </a:t>
            </a:r>
            <a:r>
              <a:rPr lang="et-EE" dirty="0" err="1"/>
              <a:t>you</a:t>
            </a: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62A460B-A4ED-9087-7D99-DCAD809293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78626"/>
            <a:ext cx="9144000" cy="679174"/>
          </a:xfrm>
        </p:spPr>
        <p:txBody>
          <a:bodyPr>
            <a:noAutofit/>
          </a:bodyPr>
          <a:lstStyle/>
          <a:p>
            <a:r>
              <a:rPr lang="en-US" sz="2000" dirty="0"/>
              <a:t>This work has received funding partly from the European</a:t>
            </a:r>
            <a:r>
              <a:rPr lang="et-EE" sz="2000" dirty="0"/>
              <a:t> </a:t>
            </a:r>
            <a:r>
              <a:rPr lang="en-US" sz="2000" dirty="0"/>
              <a:t>Union’s Horizon 2020 Research and Innovation Program under</a:t>
            </a:r>
            <a:r>
              <a:rPr lang="et-EE" sz="2000" dirty="0"/>
              <a:t> </a:t>
            </a:r>
            <a:r>
              <a:rPr lang="en-US" sz="2000" dirty="0"/>
              <a:t>Grant 951867 ‘5G-ROUTES’ and Grant 101058505 ‘5G-TIMBER’. This work in the project “ICT </a:t>
            </a:r>
            <a:r>
              <a:rPr lang="en-US" sz="2000" dirty="0" err="1"/>
              <a:t>programme</a:t>
            </a:r>
            <a:r>
              <a:rPr lang="en-US" sz="2000" dirty="0"/>
              <a:t>” was</a:t>
            </a:r>
            <a:r>
              <a:rPr lang="et-EE" sz="2000" dirty="0"/>
              <a:t> </a:t>
            </a:r>
            <a:r>
              <a:rPr lang="en-US" sz="2000" dirty="0"/>
              <a:t>supported by the European Union through European Social</a:t>
            </a:r>
            <a:r>
              <a:rPr lang="et-EE" sz="2000" dirty="0"/>
              <a:t> </a:t>
            </a:r>
            <a:r>
              <a:rPr lang="en-US" sz="2000" dirty="0"/>
              <a:t>Fund, and TAR16013 Center of Excellence ‘EXCITE IT’.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772F4-F2B7-5336-2F09-E06283CF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69CD-FC8E-4B61-ADE6-31D6B70CE47A}" type="datetime5">
              <a:rPr lang="en-US" smtClean="0"/>
              <a:t>18-Sep-23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E50486-FC06-E457-C164-489C46B6A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9647-E379-4319-BEEE-0C2C87AF6192}" type="slidenum">
              <a:rPr lang="en-US" smtClean="0"/>
              <a:t>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7A4D31-EC5B-14CE-BFA4-22507496A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Paper #6000, FMEC 2023 / CIEAI 2023</a:t>
            </a:r>
          </a:p>
        </p:txBody>
      </p:sp>
    </p:spTree>
    <p:extLst>
      <p:ext uri="{BB962C8B-B14F-4D97-AF65-F5344CB8AC3E}">
        <p14:creationId xmlns:p14="http://schemas.microsoft.com/office/powerpoint/2010/main" val="88737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Microsoft PowerPoint Presentation.potx" id="{216D86E4-2022-4F0A-A0AB-853E6D364CA6}" vid="{B495CF0B-C737-4D89-9386-C1BE3CB43F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My_ppt template</Template>
  <TotalTime>5064</TotalTime>
  <Words>1834</Words>
  <Application>Microsoft Office PowerPoint</Application>
  <PresentationFormat>Widescreen</PresentationFormat>
  <Paragraphs>235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NimbusRomNo9L-Regu</vt:lpstr>
      <vt:lpstr>Times New Roman</vt:lpstr>
      <vt:lpstr>Wingdings</vt:lpstr>
      <vt:lpstr>Office Theme</vt:lpstr>
      <vt:lpstr>Enhanced Decision Mechanism  for RAN Subslicing in Management Closed Control Loop</vt:lpstr>
      <vt:lpstr>Introduction</vt:lpstr>
      <vt:lpstr>Radio resources</vt:lpstr>
      <vt:lpstr>Automatic slice management</vt:lpstr>
      <vt:lpstr>Propose subslicing</vt:lpstr>
      <vt:lpstr>Management closed control loop</vt:lpstr>
      <vt:lpstr>Related work</vt:lpstr>
      <vt:lpstr>Simulations</vt:lpstr>
      <vt:lpstr>Dataset</vt:lpstr>
      <vt:lpstr>Performance dependence on BWP size</vt:lpstr>
      <vt:lpstr>Deciding slice reconfiguration operation</vt:lpstr>
      <vt:lpstr>Evaluate data clusterability - histograms</vt:lpstr>
      <vt:lpstr>Selected  clustering algorithms</vt:lpstr>
      <vt:lpstr>Evaluate data clusterability - statistics</vt:lpstr>
      <vt:lpstr>Visualization of clusters</vt:lpstr>
      <vt:lpstr>GMM and k-means results of 4 KPIs</vt:lpstr>
      <vt:lpstr>Neural network settings</vt:lpstr>
      <vt:lpstr>Trials to select hyperparameters for NN</vt:lpstr>
      <vt:lpstr>Classification experiments </vt:lpstr>
      <vt:lpstr>Conclusion</vt:lpstr>
      <vt:lpstr>Future work</vt:lpstr>
      <vt:lpstr>Thank you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Marika Kulmar</dc:creator>
  <cp:lastModifiedBy>Marika Kulmar</cp:lastModifiedBy>
  <cp:revision>25</cp:revision>
  <dcterms:created xsi:type="dcterms:W3CDTF">2023-09-15T06:42:30Z</dcterms:created>
  <dcterms:modified xsi:type="dcterms:W3CDTF">2023-09-19T14:38:50Z</dcterms:modified>
</cp:coreProperties>
</file>