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chart3.xml" ContentType="application/vnd.openxmlformats-officedocument.drawingml.chart+xml"/>
  <Override PartName="/ppt/charts/style2.xml" ContentType="application/vnd.ms-office.chartstyle+xml"/>
  <Override PartName="/ppt/charts/colors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2" r:id="rId1"/>
  </p:sldMasterIdLst>
  <p:sldIdLst>
    <p:sldId id="256" r:id="rId2"/>
  </p:sldIdLst>
  <p:sldSz cx="21383625" cy="30275213"/>
  <p:notesSz cx="9144000" cy="6858000"/>
  <p:defaultTextStyle>
    <a:defPPr>
      <a:defRPr lang="et-E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9535" userDrawn="1">
          <p15:clr>
            <a:srgbClr val="A4A3A4"/>
          </p15:clr>
        </p15:guide>
        <p15:guide id="2" pos="6735"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696A5"/>
    <a:srgbClr val="DA667B"/>
    <a:srgbClr val="FDFDFD"/>
    <a:srgbClr val="E7FFF0"/>
    <a:srgbClr val="F3FEFF"/>
    <a:srgbClr val="FDEDFA"/>
    <a:srgbClr val="F3F3F3"/>
    <a:srgbClr val="FCF8F2"/>
    <a:srgbClr val="F9FBEF"/>
    <a:srgbClr val="E1DDE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Keskmine laad 2 – rõhk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8" autoAdjust="0"/>
    <p:restoredTop sz="94710" autoAdjust="0"/>
  </p:normalViewPr>
  <p:slideViewPr>
    <p:cSldViewPr snapToGrid="0">
      <p:cViewPr>
        <p:scale>
          <a:sx n="150" d="100"/>
          <a:sy n="150" d="100"/>
        </p:scale>
        <p:origin x="-10949" y="-13651"/>
      </p:cViewPr>
      <p:guideLst>
        <p:guide orient="horz" pos="9535"/>
        <p:guide pos="6735"/>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oleObject" Target="file:///C:\Users\User\Desktop\Doktorantuur\Katsed\20211020%20EV%20subpopulation%20NTA.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1" Type="http://schemas.openxmlformats.org/officeDocument/2006/relationships/oleObject" Target="file:///C:\Users\User\Desktop\Doktorantuur\Katsed\20210923%20ELISA%20CD9,%20CD63,%20CD81.ods" TargetMode="External"/></Relationships>
</file>

<file path=ppt/charts/_rels/chart3.xml.rels><?xml version="1.0" encoding="UTF-8" standalone="yes"?>
<Relationships xmlns="http://schemas.openxmlformats.org/package/2006/relationships"><Relationship Id="rId3" Type="http://schemas.openxmlformats.org/officeDocument/2006/relationships/oleObject" Target="file:///C:\Users\User\Desktop\Doktorantuur\Katsed\20210913-20210915%20Isolated%20EVs_NTA_analysis.xlsx" TargetMode="External"/><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t-E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000269603708615"/>
          <c:y val="0.14268553773700293"/>
          <c:w val="0.71548188125297207"/>
          <c:h val="0.75894239537166219"/>
        </c:manualLayout>
      </c:layout>
      <c:barChart>
        <c:barDir val="col"/>
        <c:grouping val="clustered"/>
        <c:varyColors val="0"/>
        <c:ser>
          <c:idx val="0"/>
          <c:order val="0"/>
          <c:tx>
            <c:strRef>
              <c:f>Leht1!$F$59</c:f>
              <c:strCache>
                <c:ptCount val="1"/>
                <c:pt idx="0">
                  <c:v>Sample 1</c:v>
                </c:pt>
              </c:strCache>
            </c:strRef>
          </c:tx>
          <c:spPr>
            <a:solidFill>
              <a:srgbClr val="E696A5"/>
            </a:solidFill>
            <a:ln>
              <a:solidFill>
                <a:srgbClr val="E696A5"/>
              </a:solidFill>
            </a:ln>
            <a:effectLst/>
          </c:spPr>
          <c:invertIfNegative val="0"/>
          <c:errBars>
            <c:errBarType val="both"/>
            <c:errValType val="cust"/>
            <c:noEndCap val="0"/>
            <c:plus>
              <c:numRef>
                <c:f>(Leht1!$F$4,Leht1!$F$7,Leht1!$F$10)</c:f>
                <c:numCache>
                  <c:formatCode>General</c:formatCode>
                  <c:ptCount val="3"/>
                  <c:pt idx="0">
                    <c:v>4.2</c:v>
                  </c:pt>
                  <c:pt idx="1">
                    <c:v>13.4</c:v>
                  </c:pt>
                  <c:pt idx="2">
                    <c:v>10</c:v>
                  </c:pt>
                </c:numCache>
              </c:numRef>
            </c:plus>
            <c:minus>
              <c:numRef>
                <c:f>(Leht1!$F$4,Leht1!$F$7,Leht1!$F$10)</c:f>
                <c:numCache>
                  <c:formatCode>General</c:formatCode>
                  <c:ptCount val="3"/>
                  <c:pt idx="0">
                    <c:v>4.2</c:v>
                  </c:pt>
                  <c:pt idx="1">
                    <c:v>13.4</c:v>
                  </c:pt>
                  <c:pt idx="2">
                    <c:v>10</c:v>
                  </c:pt>
                </c:numCache>
              </c:numRef>
            </c:minus>
            <c:spPr>
              <a:noFill/>
              <a:ln w="9525" cap="flat" cmpd="sng" algn="ctr">
                <a:solidFill>
                  <a:schemeClr val="tx1">
                    <a:lumMod val="65000"/>
                    <a:lumOff val="35000"/>
                  </a:schemeClr>
                </a:solidFill>
                <a:round/>
              </a:ln>
              <a:effectLst/>
            </c:spPr>
          </c:errBars>
          <c:cat>
            <c:strRef>
              <c:f>Leht1!$E$59:$E$61</c:f>
              <c:strCache>
                <c:ptCount val="3"/>
                <c:pt idx="0">
                  <c:v>TFF filtrate</c:v>
                </c:pt>
                <c:pt idx="1">
                  <c:v>TFF washing solution</c:v>
                </c:pt>
                <c:pt idx="2">
                  <c:v>TFF retentate</c:v>
                </c:pt>
              </c:strCache>
            </c:strRef>
          </c:cat>
          <c:val>
            <c:numRef>
              <c:f>(Leht1!$E$4,Leht1!$E$7,Leht1!$E$10)</c:f>
              <c:numCache>
                <c:formatCode>General</c:formatCode>
                <c:ptCount val="3"/>
                <c:pt idx="0">
                  <c:v>105</c:v>
                </c:pt>
                <c:pt idx="1">
                  <c:v>108.5</c:v>
                </c:pt>
                <c:pt idx="2">
                  <c:v>219</c:v>
                </c:pt>
              </c:numCache>
            </c:numRef>
          </c:val>
          <c:extLst>
            <c:ext xmlns:c16="http://schemas.microsoft.com/office/drawing/2014/chart" uri="{C3380CC4-5D6E-409C-BE32-E72D297353CC}">
              <c16:uniqueId val="{00000000-C49B-4F85-A598-627EF0E03792}"/>
            </c:ext>
          </c:extLst>
        </c:ser>
        <c:ser>
          <c:idx val="1"/>
          <c:order val="1"/>
          <c:tx>
            <c:strRef>
              <c:f>Leht1!$F$60</c:f>
              <c:strCache>
                <c:ptCount val="1"/>
                <c:pt idx="0">
                  <c:v>Sample 2</c:v>
                </c:pt>
              </c:strCache>
            </c:strRef>
          </c:tx>
          <c:spPr>
            <a:solidFill>
              <a:srgbClr val="DA667B"/>
            </a:solidFill>
            <a:ln>
              <a:solidFill>
                <a:srgbClr val="DA667B"/>
              </a:solidFill>
            </a:ln>
            <a:effectLst/>
          </c:spPr>
          <c:invertIfNegative val="0"/>
          <c:errBars>
            <c:errBarType val="both"/>
            <c:errValType val="cust"/>
            <c:noEndCap val="0"/>
            <c:plus>
              <c:numRef>
                <c:f>(Leht1!$F$5,Leht1!$F$8,Leht1!$F$11)</c:f>
                <c:numCache>
                  <c:formatCode>General</c:formatCode>
                  <c:ptCount val="3"/>
                  <c:pt idx="0">
                    <c:v>4.7</c:v>
                  </c:pt>
                  <c:pt idx="1">
                    <c:v>17.2</c:v>
                  </c:pt>
                  <c:pt idx="2">
                    <c:v>22.9</c:v>
                  </c:pt>
                </c:numCache>
              </c:numRef>
            </c:plus>
            <c:minus>
              <c:numRef>
                <c:f>(Leht1!$F$5,Leht1!$F$8,Leht1!$F$11)</c:f>
                <c:numCache>
                  <c:formatCode>General</c:formatCode>
                  <c:ptCount val="3"/>
                  <c:pt idx="0">
                    <c:v>4.7</c:v>
                  </c:pt>
                  <c:pt idx="1">
                    <c:v>17.2</c:v>
                  </c:pt>
                  <c:pt idx="2">
                    <c:v>22.9</c:v>
                  </c:pt>
                </c:numCache>
              </c:numRef>
            </c:minus>
            <c:spPr>
              <a:noFill/>
              <a:ln w="9525" cap="flat" cmpd="sng" algn="ctr">
                <a:solidFill>
                  <a:schemeClr val="tx1">
                    <a:lumMod val="65000"/>
                    <a:lumOff val="35000"/>
                  </a:schemeClr>
                </a:solidFill>
                <a:round/>
              </a:ln>
              <a:effectLst/>
            </c:spPr>
          </c:errBars>
          <c:cat>
            <c:strRef>
              <c:f>Leht1!$E$59:$E$61</c:f>
              <c:strCache>
                <c:ptCount val="3"/>
                <c:pt idx="0">
                  <c:v>TFF filtrate</c:v>
                </c:pt>
                <c:pt idx="1">
                  <c:v>TFF washing solution</c:v>
                </c:pt>
                <c:pt idx="2">
                  <c:v>TFF retentate</c:v>
                </c:pt>
              </c:strCache>
            </c:strRef>
          </c:cat>
          <c:val>
            <c:numRef>
              <c:f>(Leht1!$E$5,Leht1!$E$8,Leht1!$E$11)</c:f>
              <c:numCache>
                <c:formatCode>General</c:formatCode>
                <c:ptCount val="3"/>
                <c:pt idx="0">
                  <c:v>112.1</c:v>
                </c:pt>
                <c:pt idx="1">
                  <c:v>124.4</c:v>
                </c:pt>
                <c:pt idx="2">
                  <c:v>265</c:v>
                </c:pt>
              </c:numCache>
            </c:numRef>
          </c:val>
          <c:extLst>
            <c:ext xmlns:c16="http://schemas.microsoft.com/office/drawing/2014/chart" uri="{C3380CC4-5D6E-409C-BE32-E72D297353CC}">
              <c16:uniqueId val="{00000001-C49B-4F85-A598-627EF0E03792}"/>
            </c:ext>
          </c:extLst>
        </c:ser>
        <c:ser>
          <c:idx val="2"/>
          <c:order val="2"/>
          <c:tx>
            <c:strRef>
              <c:f>Leht1!$F$61</c:f>
              <c:strCache>
                <c:ptCount val="1"/>
                <c:pt idx="0">
                  <c:v>Sample 3</c:v>
                </c:pt>
              </c:strCache>
            </c:strRef>
          </c:tx>
          <c:spPr>
            <a:solidFill>
              <a:schemeClr val="bg1">
                <a:lumMod val="50000"/>
              </a:schemeClr>
            </a:solidFill>
            <a:ln>
              <a:solidFill>
                <a:schemeClr val="bg1">
                  <a:lumMod val="50000"/>
                </a:schemeClr>
              </a:solidFill>
            </a:ln>
            <a:effectLst/>
          </c:spPr>
          <c:invertIfNegative val="0"/>
          <c:errBars>
            <c:errBarType val="both"/>
            <c:errValType val="cust"/>
            <c:noEndCap val="0"/>
            <c:plus>
              <c:numRef>
                <c:f>(Leht1!$F$6,Leht1!$F$9,Leht1!$F$12)</c:f>
                <c:numCache>
                  <c:formatCode>General</c:formatCode>
                  <c:ptCount val="3"/>
                  <c:pt idx="0">
                    <c:v>9.9</c:v>
                  </c:pt>
                  <c:pt idx="1">
                    <c:v>10.3</c:v>
                  </c:pt>
                  <c:pt idx="2">
                    <c:v>34.700000000000003</c:v>
                  </c:pt>
                </c:numCache>
              </c:numRef>
            </c:plus>
            <c:minus>
              <c:numRef>
                <c:f>(Leht1!$F$6,Leht1!$F$9,Leht1!$F$12)</c:f>
                <c:numCache>
                  <c:formatCode>General</c:formatCode>
                  <c:ptCount val="3"/>
                  <c:pt idx="0">
                    <c:v>9.9</c:v>
                  </c:pt>
                  <c:pt idx="1">
                    <c:v>10.3</c:v>
                  </c:pt>
                  <c:pt idx="2">
                    <c:v>34.700000000000003</c:v>
                  </c:pt>
                </c:numCache>
              </c:numRef>
            </c:minus>
            <c:spPr>
              <a:noFill/>
              <a:ln w="9525" cap="flat" cmpd="sng" algn="ctr">
                <a:solidFill>
                  <a:schemeClr val="tx1">
                    <a:lumMod val="65000"/>
                    <a:lumOff val="35000"/>
                  </a:schemeClr>
                </a:solidFill>
                <a:round/>
              </a:ln>
              <a:effectLst/>
            </c:spPr>
          </c:errBars>
          <c:cat>
            <c:strRef>
              <c:f>Leht1!$E$59:$E$61</c:f>
              <c:strCache>
                <c:ptCount val="3"/>
                <c:pt idx="0">
                  <c:v>TFF filtrate</c:v>
                </c:pt>
                <c:pt idx="1">
                  <c:v>TFF washing solution</c:v>
                </c:pt>
                <c:pt idx="2">
                  <c:v>TFF retentate</c:v>
                </c:pt>
              </c:strCache>
            </c:strRef>
          </c:cat>
          <c:val>
            <c:numRef>
              <c:f>(Leht1!$E$6,Leht1!$E$9,Leht1!$E$12)</c:f>
              <c:numCache>
                <c:formatCode>General</c:formatCode>
                <c:ptCount val="3"/>
                <c:pt idx="0">
                  <c:v>107.3</c:v>
                </c:pt>
                <c:pt idx="1">
                  <c:v>110.3</c:v>
                </c:pt>
                <c:pt idx="2">
                  <c:v>262.39999999999998</c:v>
                </c:pt>
              </c:numCache>
            </c:numRef>
          </c:val>
          <c:extLst>
            <c:ext xmlns:c16="http://schemas.microsoft.com/office/drawing/2014/chart" uri="{C3380CC4-5D6E-409C-BE32-E72D297353CC}">
              <c16:uniqueId val="{00000002-C49B-4F85-A598-627EF0E03792}"/>
            </c:ext>
          </c:extLst>
        </c:ser>
        <c:dLbls>
          <c:showLegendKey val="0"/>
          <c:showVal val="0"/>
          <c:showCatName val="0"/>
          <c:showSerName val="0"/>
          <c:showPercent val="0"/>
          <c:showBubbleSize val="0"/>
        </c:dLbls>
        <c:gapWidth val="219"/>
        <c:overlap val="-27"/>
        <c:axId val="408044088"/>
        <c:axId val="408045400"/>
      </c:barChart>
      <c:catAx>
        <c:axId val="4080440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Tahoma" panose="020B0604030504040204" pitchFamily="34" charset="0"/>
                <a:ea typeface="Tahoma" panose="020B0604030504040204" pitchFamily="34" charset="0"/>
                <a:cs typeface="Tahoma" panose="020B0604030504040204" pitchFamily="34" charset="0"/>
              </a:defRPr>
            </a:pPr>
            <a:endParaRPr lang="et-EE"/>
          </a:p>
        </c:txPr>
        <c:crossAx val="408045400"/>
        <c:crosses val="autoZero"/>
        <c:auto val="1"/>
        <c:lblAlgn val="ctr"/>
        <c:lblOffset val="100"/>
        <c:noMultiLvlLbl val="0"/>
      </c:catAx>
      <c:valAx>
        <c:axId val="408045400"/>
        <c:scaling>
          <c:orientation val="minMax"/>
        </c:scaling>
        <c:delete val="0"/>
        <c:axPos val="l"/>
        <c:title>
          <c:tx>
            <c:rich>
              <a:bodyPr rot="-5400000" spcFirstLastPara="1" vertOverflow="ellipsis" vert="horz" wrap="square" anchor="ctr" anchorCtr="1"/>
              <a:lstStyle/>
              <a:p>
                <a:pPr>
                  <a:defRPr sz="1050" b="0" i="0" u="none" strike="noStrike" kern="1200" baseline="0">
                    <a:solidFill>
                      <a:schemeClr val="tx1">
                        <a:lumMod val="65000"/>
                        <a:lumOff val="35000"/>
                      </a:schemeClr>
                    </a:solidFill>
                    <a:latin typeface="Tahoma" panose="020B0604030504040204" pitchFamily="34" charset="0"/>
                    <a:ea typeface="Tahoma" panose="020B0604030504040204" pitchFamily="34" charset="0"/>
                    <a:cs typeface="Tahoma" panose="020B0604030504040204" pitchFamily="34" charset="0"/>
                  </a:defRPr>
                </a:pPr>
                <a:r>
                  <a:rPr lang="et-EE" sz="1050" dirty="0"/>
                  <a:t>mean particle diameter (nm)</a:t>
                </a:r>
              </a:p>
            </c:rich>
          </c:tx>
          <c:layout>
            <c:manualLayout>
              <c:xMode val="edge"/>
              <c:yMode val="edge"/>
              <c:x val="1.1656508723011594E-2"/>
              <c:y val="0.21005266478454632"/>
            </c:manualLayout>
          </c:layout>
          <c:overlay val="0"/>
          <c:spPr>
            <a:noFill/>
            <a:ln>
              <a:noFill/>
            </a:ln>
            <a:effectLst/>
          </c:spPr>
          <c:txPr>
            <a:bodyPr rot="-5400000" spcFirstLastPara="1" vertOverflow="ellipsis" vert="horz" wrap="square" anchor="ctr" anchorCtr="1"/>
            <a:lstStyle/>
            <a:p>
              <a:pPr>
                <a:defRPr sz="1050" b="0" i="0" u="none" strike="noStrike" kern="1200" baseline="0">
                  <a:solidFill>
                    <a:schemeClr val="tx1">
                      <a:lumMod val="65000"/>
                      <a:lumOff val="35000"/>
                    </a:schemeClr>
                  </a:solidFill>
                  <a:latin typeface="Tahoma" panose="020B0604030504040204" pitchFamily="34" charset="0"/>
                  <a:ea typeface="Tahoma" panose="020B0604030504040204" pitchFamily="34" charset="0"/>
                  <a:cs typeface="Tahoma" panose="020B0604030504040204" pitchFamily="34" charset="0"/>
                </a:defRPr>
              </a:pPr>
              <a:endParaRPr lang="et-EE"/>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Tahoma" panose="020B0604030504040204" pitchFamily="34" charset="0"/>
                <a:ea typeface="Tahoma" panose="020B0604030504040204" pitchFamily="34" charset="0"/>
                <a:cs typeface="Tahoma" panose="020B0604030504040204" pitchFamily="34" charset="0"/>
              </a:defRPr>
            </a:pPr>
            <a:endParaRPr lang="et-EE"/>
          </a:p>
        </c:txPr>
        <c:crossAx val="408044088"/>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1050" b="0" i="0" u="none" strike="noStrike" kern="1200" baseline="0">
              <a:solidFill>
                <a:schemeClr val="tx1">
                  <a:lumMod val="65000"/>
                  <a:lumOff val="35000"/>
                </a:schemeClr>
              </a:solidFill>
              <a:latin typeface="Tahoma" panose="020B0604030504040204" pitchFamily="34" charset="0"/>
              <a:ea typeface="Tahoma" panose="020B0604030504040204" pitchFamily="34" charset="0"/>
              <a:cs typeface="Tahoma" panose="020B0604030504040204" pitchFamily="34" charset="0"/>
            </a:defRPr>
          </a:pPr>
          <a:endParaRPr lang="et-EE"/>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a:latin typeface="Tahoma" panose="020B0604030504040204" pitchFamily="34" charset="0"/>
          <a:ea typeface="Tahoma" panose="020B0604030504040204" pitchFamily="34" charset="0"/>
          <a:cs typeface="Tahoma" panose="020B0604030504040204" pitchFamily="34" charset="0"/>
        </a:defRPr>
      </a:pPr>
      <a:endParaRPr lang="et-EE"/>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t-E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'ELISA_results_(CD9,_CD63,_CD81)'!$B$58</c:f>
              <c:strCache>
                <c:ptCount val="1"/>
                <c:pt idx="0">
                  <c:v>CD9</c:v>
                </c:pt>
              </c:strCache>
            </c:strRef>
          </c:tx>
          <c:spPr>
            <a:ln w="38103" cap="rnd">
              <a:solidFill>
                <a:srgbClr val="DA667B"/>
              </a:solidFill>
              <a:prstDash val="solid"/>
              <a:round/>
            </a:ln>
          </c:spPr>
          <c:marker>
            <c:symbol val="none"/>
          </c:marker>
          <c:cat>
            <c:numRef>
              <c:f>'ELISA_results_(CD9,_CD63,_CD81)'!$K$99:$K$108</c:f>
              <c:numCache>
                <c:formatCode>General</c:formatCode>
                <c:ptCount val="10"/>
                <c:pt idx="0">
                  <c:v>4</c:v>
                </c:pt>
                <c:pt idx="1">
                  <c:v>6</c:v>
                </c:pt>
                <c:pt idx="2">
                  <c:v>7</c:v>
                </c:pt>
                <c:pt idx="3">
                  <c:v>8</c:v>
                </c:pt>
                <c:pt idx="4">
                  <c:v>9</c:v>
                </c:pt>
                <c:pt idx="5">
                  <c:v>10</c:v>
                </c:pt>
                <c:pt idx="6">
                  <c:v>11</c:v>
                </c:pt>
                <c:pt idx="7">
                  <c:v>12</c:v>
                </c:pt>
                <c:pt idx="8">
                  <c:v>13</c:v>
                </c:pt>
                <c:pt idx="9">
                  <c:v>15</c:v>
                </c:pt>
              </c:numCache>
            </c:numRef>
          </c:cat>
          <c:val>
            <c:numRef>
              <c:f>'ELISA_results_(CD9,_CD63,_CD81)'!$G$43:$G$52</c:f>
              <c:numCache>
                <c:formatCode>General</c:formatCode>
                <c:ptCount val="10"/>
                <c:pt idx="0">
                  <c:v>2.6428867689755289</c:v>
                </c:pt>
                <c:pt idx="1">
                  <c:v>2.4326005806719202</c:v>
                </c:pt>
                <c:pt idx="2">
                  <c:v>3.5873081708834507</c:v>
                </c:pt>
                <c:pt idx="3">
                  <c:v>2.3343011198672747</c:v>
                </c:pt>
                <c:pt idx="4">
                  <c:v>2.3355454168394858</c:v>
                </c:pt>
                <c:pt idx="5">
                  <c:v>3.5076731646619659</c:v>
                </c:pt>
                <c:pt idx="6">
                  <c:v>3.8473662380754869</c:v>
                </c:pt>
                <c:pt idx="7">
                  <c:v>3.8797179593529658</c:v>
                </c:pt>
                <c:pt idx="8">
                  <c:v>3.0846121941103277</c:v>
                </c:pt>
                <c:pt idx="9">
                  <c:v>3.3907092492741602</c:v>
                </c:pt>
              </c:numCache>
            </c:numRef>
          </c:val>
          <c:smooth val="0"/>
          <c:extLst>
            <c:ext xmlns:c16="http://schemas.microsoft.com/office/drawing/2014/chart" uri="{C3380CC4-5D6E-409C-BE32-E72D297353CC}">
              <c16:uniqueId val="{00000000-2B40-4AF9-B41B-6E3362390351}"/>
            </c:ext>
          </c:extLst>
        </c:ser>
        <c:ser>
          <c:idx val="1"/>
          <c:order val="1"/>
          <c:tx>
            <c:strRef>
              <c:f>'ELISA_results_(CD9,_CD63,_CD81)'!$C$58</c:f>
              <c:strCache>
                <c:ptCount val="1"/>
                <c:pt idx="0">
                  <c:v>CD63</c:v>
                </c:pt>
              </c:strCache>
            </c:strRef>
          </c:tx>
          <c:spPr>
            <a:ln w="38103" cap="rnd">
              <a:solidFill>
                <a:srgbClr val="E799A8"/>
              </a:solidFill>
              <a:prstDash val="solid"/>
              <a:round/>
            </a:ln>
          </c:spPr>
          <c:marker>
            <c:symbol val="none"/>
          </c:marker>
          <c:cat>
            <c:numRef>
              <c:f>'ELISA_results_(CD9,_CD63,_CD81)'!$K$99:$K$108</c:f>
              <c:numCache>
                <c:formatCode>General</c:formatCode>
                <c:ptCount val="10"/>
                <c:pt idx="0">
                  <c:v>4</c:v>
                </c:pt>
                <c:pt idx="1">
                  <c:v>6</c:v>
                </c:pt>
                <c:pt idx="2">
                  <c:v>7</c:v>
                </c:pt>
                <c:pt idx="3">
                  <c:v>8</c:v>
                </c:pt>
                <c:pt idx="4">
                  <c:v>9</c:v>
                </c:pt>
                <c:pt idx="5">
                  <c:v>10</c:v>
                </c:pt>
                <c:pt idx="6">
                  <c:v>11</c:v>
                </c:pt>
                <c:pt idx="7">
                  <c:v>12</c:v>
                </c:pt>
                <c:pt idx="8">
                  <c:v>13</c:v>
                </c:pt>
                <c:pt idx="9">
                  <c:v>15</c:v>
                </c:pt>
              </c:numCache>
            </c:numRef>
          </c:cat>
          <c:val>
            <c:numRef>
              <c:f>'ELISA_results_(CD9,_CD63,_CD81)'!$H$43:$H$52</c:f>
              <c:numCache>
                <c:formatCode>General</c:formatCode>
                <c:ptCount val="10"/>
                <c:pt idx="0">
                  <c:v>1.8576526308959969</c:v>
                </c:pt>
                <c:pt idx="1">
                  <c:v>1.1795237786284305</c:v>
                </c:pt>
                <c:pt idx="2">
                  <c:v>2.1644066696944138</c:v>
                </c:pt>
                <c:pt idx="3">
                  <c:v>1.5228703042885874</c:v>
                </c:pt>
                <c:pt idx="4">
                  <c:v>1.339907869979887</c:v>
                </c:pt>
                <c:pt idx="5">
                  <c:v>1.8015960552780119</c:v>
                </c:pt>
                <c:pt idx="6">
                  <c:v>1.6988256666450399</c:v>
                </c:pt>
                <c:pt idx="7">
                  <c:v>2.2391487705183937</c:v>
                </c:pt>
                <c:pt idx="8">
                  <c:v>1.8062674365795108</c:v>
                </c:pt>
                <c:pt idx="9">
                  <c:v>2.0639719717121907</c:v>
                </c:pt>
              </c:numCache>
            </c:numRef>
          </c:val>
          <c:smooth val="0"/>
          <c:extLst>
            <c:ext xmlns:c16="http://schemas.microsoft.com/office/drawing/2014/chart" uri="{C3380CC4-5D6E-409C-BE32-E72D297353CC}">
              <c16:uniqueId val="{00000001-2B40-4AF9-B41B-6E3362390351}"/>
            </c:ext>
          </c:extLst>
        </c:ser>
        <c:ser>
          <c:idx val="2"/>
          <c:order val="2"/>
          <c:tx>
            <c:strRef>
              <c:f>'ELISA_results_(CD9,_CD63,_CD81)'!$D$58</c:f>
              <c:strCache>
                <c:ptCount val="1"/>
                <c:pt idx="0">
                  <c:v>CD81</c:v>
                </c:pt>
              </c:strCache>
            </c:strRef>
          </c:tx>
          <c:spPr>
            <a:ln w="38103" cap="rnd">
              <a:solidFill>
                <a:schemeClr val="bg1">
                  <a:lumMod val="50000"/>
                </a:schemeClr>
              </a:solidFill>
              <a:prstDash val="solid"/>
              <a:round/>
            </a:ln>
          </c:spPr>
          <c:marker>
            <c:symbol val="none"/>
          </c:marker>
          <c:cat>
            <c:numRef>
              <c:f>'ELISA_results_(CD9,_CD63,_CD81)'!$K$99:$K$108</c:f>
              <c:numCache>
                <c:formatCode>General</c:formatCode>
                <c:ptCount val="10"/>
                <c:pt idx="0">
                  <c:v>4</c:v>
                </c:pt>
                <c:pt idx="1">
                  <c:v>6</c:v>
                </c:pt>
                <c:pt idx="2">
                  <c:v>7</c:v>
                </c:pt>
                <c:pt idx="3">
                  <c:v>8</c:v>
                </c:pt>
                <c:pt idx="4">
                  <c:v>9</c:v>
                </c:pt>
                <c:pt idx="5">
                  <c:v>10</c:v>
                </c:pt>
                <c:pt idx="6">
                  <c:v>11</c:v>
                </c:pt>
                <c:pt idx="7">
                  <c:v>12</c:v>
                </c:pt>
                <c:pt idx="8">
                  <c:v>13</c:v>
                </c:pt>
                <c:pt idx="9">
                  <c:v>15</c:v>
                </c:pt>
              </c:numCache>
            </c:numRef>
          </c:cat>
          <c:val>
            <c:numRef>
              <c:f>'ELISA_results_(CD9,_CD63,_CD81)'!$I$43:$I$52</c:f>
              <c:numCache>
                <c:formatCode>General</c:formatCode>
                <c:ptCount val="10"/>
                <c:pt idx="0">
                  <c:v>1.8291656350581829</c:v>
                </c:pt>
                <c:pt idx="1">
                  <c:v>1.2161426095568211</c:v>
                </c:pt>
                <c:pt idx="2">
                  <c:v>1.3696459519683091</c:v>
                </c:pt>
                <c:pt idx="3">
                  <c:v>1.2676405050755137</c:v>
                </c:pt>
                <c:pt idx="4">
                  <c:v>1.1101757860856649</c:v>
                </c:pt>
                <c:pt idx="5">
                  <c:v>1.8767021539985147</c:v>
                </c:pt>
                <c:pt idx="6">
                  <c:v>1.6548650656102997</c:v>
                </c:pt>
                <c:pt idx="7">
                  <c:v>1.8024263431542462</c:v>
                </c:pt>
                <c:pt idx="8">
                  <c:v>1.692498143104729</c:v>
                </c:pt>
                <c:pt idx="9">
                  <c:v>2.049022035157217</c:v>
                </c:pt>
              </c:numCache>
            </c:numRef>
          </c:val>
          <c:smooth val="0"/>
          <c:extLst>
            <c:ext xmlns:c16="http://schemas.microsoft.com/office/drawing/2014/chart" uri="{C3380CC4-5D6E-409C-BE32-E72D297353CC}">
              <c16:uniqueId val="{00000002-2B40-4AF9-B41B-6E3362390351}"/>
            </c:ext>
          </c:extLst>
        </c:ser>
        <c:ser>
          <c:idx val="3"/>
          <c:order val="3"/>
          <c:tx>
            <c:v>ApoA1</c:v>
          </c:tx>
          <c:spPr>
            <a:ln w="38100">
              <a:solidFill>
                <a:srgbClr val="78E2BC"/>
              </a:solidFill>
            </a:ln>
          </c:spPr>
          <c:marker>
            <c:symbol val="none"/>
          </c:marker>
          <c:cat>
            <c:numRef>
              <c:f>'ELISA_results_(CD9,_CD63,_CD81)'!$K$99:$K$108</c:f>
              <c:numCache>
                <c:formatCode>General</c:formatCode>
                <c:ptCount val="10"/>
                <c:pt idx="0">
                  <c:v>4</c:v>
                </c:pt>
                <c:pt idx="1">
                  <c:v>6</c:v>
                </c:pt>
                <c:pt idx="2">
                  <c:v>7</c:v>
                </c:pt>
                <c:pt idx="3">
                  <c:v>8</c:v>
                </c:pt>
                <c:pt idx="4">
                  <c:v>9</c:v>
                </c:pt>
                <c:pt idx="5">
                  <c:v>10</c:v>
                </c:pt>
                <c:pt idx="6">
                  <c:v>11</c:v>
                </c:pt>
                <c:pt idx="7">
                  <c:v>12</c:v>
                </c:pt>
                <c:pt idx="8">
                  <c:v>13</c:v>
                </c:pt>
                <c:pt idx="9">
                  <c:v>15</c:v>
                </c:pt>
              </c:numCache>
            </c:numRef>
          </c:cat>
          <c:val>
            <c:numRef>
              <c:f>'ELISA_results_(CD9,_CD63,_CD81)'!$L$99:$L$108</c:f>
              <c:numCache>
                <c:formatCode>General</c:formatCode>
                <c:ptCount val="10"/>
                <c:pt idx="0">
                  <c:v>1.0386138613861386</c:v>
                </c:pt>
                <c:pt idx="1">
                  <c:v>0.56369636963696379</c:v>
                </c:pt>
                <c:pt idx="2">
                  <c:v>0.42277227722772276</c:v>
                </c:pt>
                <c:pt idx="3">
                  <c:v>0.36204620462046205</c:v>
                </c:pt>
                <c:pt idx="4">
                  <c:v>0.29966996699669968</c:v>
                </c:pt>
                <c:pt idx="5">
                  <c:v>0.39933993399339934</c:v>
                </c:pt>
                <c:pt idx="6">
                  <c:v>0.40627062706270628</c:v>
                </c:pt>
                <c:pt idx="7">
                  <c:v>0.43201320132013199</c:v>
                </c:pt>
                <c:pt idx="8">
                  <c:v>0.56204620462046206</c:v>
                </c:pt>
                <c:pt idx="9">
                  <c:v>0.41683168316831681</c:v>
                </c:pt>
              </c:numCache>
            </c:numRef>
          </c:val>
          <c:smooth val="0"/>
          <c:extLst>
            <c:ext xmlns:c16="http://schemas.microsoft.com/office/drawing/2014/chart" uri="{C3380CC4-5D6E-409C-BE32-E72D297353CC}">
              <c16:uniqueId val="{00000003-2B40-4AF9-B41B-6E3362390351}"/>
            </c:ext>
          </c:extLst>
        </c:ser>
        <c:ser>
          <c:idx val="4"/>
          <c:order val="4"/>
          <c:tx>
            <c:v>ApoB</c:v>
          </c:tx>
          <c:spPr>
            <a:ln w="38100">
              <a:solidFill>
                <a:srgbClr val="CA99E3"/>
              </a:solidFill>
            </a:ln>
          </c:spPr>
          <c:marker>
            <c:symbol val="none"/>
          </c:marker>
          <c:val>
            <c:numRef>
              <c:f>'ELISA_results_(CD9,_CD63,_CD81)'!$M$99:$M$108</c:f>
              <c:numCache>
                <c:formatCode>General</c:formatCode>
                <c:ptCount val="10"/>
                <c:pt idx="0">
                  <c:v>1.0541876559484014</c:v>
                </c:pt>
                <c:pt idx="1">
                  <c:v>0.62068640836118816</c:v>
                </c:pt>
                <c:pt idx="2">
                  <c:v>0.87434678216656447</c:v>
                </c:pt>
                <c:pt idx="3">
                  <c:v>0.74440939692104879</c:v>
                </c:pt>
                <c:pt idx="4">
                  <c:v>0.95852360999952912</c:v>
                </c:pt>
                <c:pt idx="5">
                  <c:v>1.8014217786356572</c:v>
                </c:pt>
                <c:pt idx="6">
                  <c:v>3.351254649027823</c:v>
                </c:pt>
                <c:pt idx="7">
                  <c:v>2.846193682030036</c:v>
                </c:pt>
                <c:pt idx="8">
                  <c:v>3.6220516924815209</c:v>
                </c:pt>
                <c:pt idx="9">
                  <c:v>1.9479308883762532</c:v>
                </c:pt>
              </c:numCache>
            </c:numRef>
          </c:val>
          <c:smooth val="0"/>
          <c:extLst>
            <c:ext xmlns:c16="http://schemas.microsoft.com/office/drawing/2014/chart" uri="{C3380CC4-5D6E-409C-BE32-E72D297353CC}">
              <c16:uniqueId val="{00000004-2B40-4AF9-B41B-6E3362390351}"/>
            </c:ext>
          </c:extLst>
        </c:ser>
        <c:dLbls>
          <c:showLegendKey val="0"/>
          <c:showVal val="0"/>
          <c:showCatName val="0"/>
          <c:showSerName val="0"/>
          <c:showPercent val="0"/>
          <c:showBubbleSize val="0"/>
        </c:dLbls>
        <c:smooth val="0"/>
        <c:axId val="351676224"/>
        <c:axId val="351675896"/>
      </c:lineChart>
      <c:valAx>
        <c:axId val="351675896"/>
        <c:scaling>
          <c:orientation val="minMax"/>
        </c:scaling>
        <c:delete val="0"/>
        <c:axPos val="l"/>
        <c:title>
          <c:tx>
            <c:rich>
              <a:bodyPr/>
              <a:lstStyle/>
              <a:p>
                <a:pPr algn="ctr">
                  <a:defRPr sz="1000"/>
                </a:pPr>
                <a:r>
                  <a:rPr lang="et-EE" sz="1000" dirty="0"/>
                  <a:t>Absorbance 450</a:t>
                </a:r>
                <a:r>
                  <a:rPr lang="et-EE" sz="1000" baseline="0" dirty="0"/>
                  <a:t> nm (relative to background)</a:t>
                </a:r>
                <a:endParaRPr lang="et-EE" sz="1000" dirty="0"/>
              </a:p>
            </c:rich>
          </c:tx>
          <c:layout>
            <c:manualLayout>
              <c:xMode val="edge"/>
              <c:yMode val="edge"/>
              <c:x val="2.2222222222222223E-2"/>
              <c:y val="8.0047025371828506E-2"/>
            </c:manualLayout>
          </c:layout>
          <c:overlay val="0"/>
          <c:spPr>
            <a:noFill/>
            <a:ln>
              <a:noFill/>
            </a:ln>
          </c:spPr>
        </c:title>
        <c:numFmt formatCode="General" sourceLinked="1"/>
        <c:majorTickMark val="none"/>
        <c:minorTickMark val="none"/>
        <c:tickLblPos val="nextTo"/>
        <c:spPr>
          <a:noFill/>
          <a:ln>
            <a:noFill/>
          </a:ln>
        </c:spPr>
        <c:txPr>
          <a:bodyPr/>
          <a:lstStyle/>
          <a:p>
            <a:pPr>
              <a:defRPr sz="900"/>
            </a:pPr>
            <a:endParaRPr lang="et-EE"/>
          </a:p>
        </c:txPr>
        <c:crossAx val="351676224"/>
        <c:crosses val="autoZero"/>
        <c:crossBetween val="between"/>
      </c:valAx>
      <c:catAx>
        <c:axId val="351676224"/>
        <c:scaling>
          <c:orientation val="minMax"/>
        </c:scaling>
        <c:delete val="0"/>
        <c:axPos val="b"/>
        <c:title>
          <c:tx>
            <c:rich>
              <a:bodyPr/>
              <a:lstStyle/>
              <a:p>
                <a:pPr algn="ctr">
                  <a:defRPr sz="1000"/>
                </a:pPr>
                <a:r>
                  <a:rPr lang="et-EE" sz="1000" dirty="0"/>
                  <a:t>Collected</a:t>
                </a:r>
                <a:r>
                  <a:rPr lang="et-EE" sz="1000" baseline="0" dirty="0"/>
                  <a:t> fractions</a:t>
                </a:r>
                <a:endParaRPr lang="et-EE" sz="1000" dirty="0"/>
              </a:p>
            </c:rich>
          </c:tx>
          <c:layout>
            <c:manualLayout>
              <c:xMode val="edge"/>
              <c:yMode val="edge"/>
              <c:x val="0.4014359142607174"/>
              <c:y val="0.88895821769015171"/>
            </c:manualLayout>
          </c:layout>
          <c:overlay val="0"/>
          <c:spPr>
            <a:noFill/>
            <a:ln>
              <a:noFill/>
            </a:ln>
          </c:spPr>
        </c:title>
        <c:numFmt formatCode="General" sourceLinked="1"/>
        <c:majorTickMark val="none"/>
        <c:minorTickMark val="none"/>
        <c:tickLblPos val="nextTo"/>
        <c:spPr>
          <a:noFill/>
          <a:ln w="9528" cap="flat">
            <a:solidFill>
              <a:srgbClr val="D9D9D9"/>
            </a:solidFill>
            <a:prstDash val="solid"/>
            <a:round/>
          </a:ln>
        </c:spPr>
        <c:txPr>
          <a:bodyPr/>
          <a:lstStyle/>
          <a:p>
            <a:pPr>
              <a:defRPr sz="900"/>
            </a:pPr>
            <a:endParaRPr lang="et-EE"/>
          </a:p>
        </c:txPr>
        <c:crossAx val="351675896"/>
        <c:crosses val="autoZero"/>
        <c:auto val="1"/>
        <c:lblAlgn val="ctr"/>
        <c:lblOffset val="100"/>
        <c:noMultiLvlLbl val="0"/>
      </c:catAx>
      <c:spPr>
        <a:noFill/>
        <a:ln>
          <a:noFill/>
        </a:ln>
      </c:spPr>
    </c:plotArea>
    <c:legend>
      <c:legendPos val="t"/>
      <c:overlay val="0"/>
      <c:spPr>
        <a:noFill/>
        <a:ln>
          <a:noFill/>
        </a:ln>
      </c:spPr>
      <c:txPr>
        <a:bodyPr/>
        <a:lstStyle/>
        <a:p>
          <a:pPr>
            <a:defRPr sz="1000"/>
          </a:pPr>
          <a:endParaRPr lang="et-EE"/>
        </a:p>
      </c:txPr>
    </c:legend>
    <c:plotVisOnly val="1"/>
    <c:dispBlanksAs val="gap"/>
    <c:showDLblsOverMax val="0"/>
  </c:chart>
  <c:spPr>
    <a:solidFill>
      <a:srgbClr val="FFFFFF"/>
    </a:solidFill>
    <a:ln w="9528" cap="flat">
      <a:noFill/>
      <a:prstDash val="solid"/>
      <a:round/>
    </a:ln>
  </c:spPr>
  <c:txPr>
    <a:bodyPr lIns="0" tIns="0" rIns="0" bIns="0"/>
    <a:lstStyle/>
    <a:p>
      <a:pPr marL="0" marR="0" indent="0" defTabSz="914400" fontAlgn="auto" hangingPunct="1">
        <a:lnSpc>
          <a:spcPct val="100000"/>
        </a:lnSpc>
        <a:spcBef>
          <a:spcPts val="0"/>
        </a:spcBef>
        <a:spcAft>
          <a:spcPts val="0"/>
        </a:spcAft>
        <a:tabLst/>
        <a:defRPr lang="et-EE" sz="900" b="0" i="0" u="none" strike="noStrike" kern="1200" baseline="0">
          <a:solidFill>
            <a:srgbClr val="000000"/>
          </a:solidFill>
          <a:latin typeface="Tahoma" panose="020B0604030504040204" pitchFamily="34" charset="0"/>
          <a:ea typeface="Tahoma" panose="020B0604030504040204" pitchFamily="34" charset="0"/>
          <a:cs typeface="Tahoma" panose="020B0604030504040204" pitchFamily="34" charset="0"/>
        </a:defRPr>
      </a:pPr>
      <a:endParaRPr lang="et-EE"/>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t-E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7474476001361031"/>
          <c:y val="5.7283970162714137E-2"/>
          <c:w val="0.65735433101061769"/>
          <c:h val="0.6906353498615424"/>
        </c:manualLayout>
      </c:layout>
      <c:lineChart>
        <c:grouping val="standard"/>
        <c:varyColors val="0"/>
        <c:ser>
          <c:idx val="0"/>
          <c:order val="0"/>
          <c:tx>
            <c:v>Particle conc.</c:v>
          </c:tx>
          <c:spPr>
            <a:ln w="31750" cap="rnd">
              <a:solidFill>
                <a:srgbClr val="E696A5"/>
              </a:solidFill>
              <a:round/>
            </a:ln>
            <a:effectLst/>
          </c:spPr>
          <c:marker>
            <c:symbol val="circle"/>
            <c:size val="6"/>
            <c:spPr>
              <a:solidFill>
                <a:srgbClr val="E79DAB"/>
              </a:solidFill>
              <a:ln w="12700">
                <a:solidFill>
                  <a:srgbClr val="E79DAB"/>
                </a:solidFill>
                <a:round/>
              </a:ln>
              <a:effectLst/>
            </c:spPr>
          </c:marker>
          <c:cat>
            <c:numRef>
              <c:f>'NTA and protein analysis graphs'!$A$28:$A$39</c:f>
              <c:numCache>
                <c:formatCode>General</c:formatCode>
                <c:ptCount val="12"/>
                <c:pt idx="0">
                  <c:v>4</c:v>
                </c:pt>
                <c:pt idx="1">
                  <c:v>5</c:v>
                </c:pt>
                <c:pt idx="2">
                  <c:v>6</c:v>
                </c:pt>
                <c:pt idx="3">
                  <c:v>7</c:v>
                </c:pt>
                <c:pt idx="4">
                  <c:v>8</c:v>
                </c:pt>
                <c:pt idx="5">
                  <c:v>9</c:v>
                </c:pt>
                <c:pt idx="6">
                  <c:v>10</c:v>
                </c:pt>
                <c:pt idx="7">
                  <c:v>11</c:v>
                </c:pt>
                <c:pt idx="8">
                  <c:v>12</c:v>
                </c:pt>
                <c:pt idx="9">
                  <c:v>13</c:v>
                </c:pt>
                <c:pt idx="10">
                  <c:v>14</c:v>
                </c:pt>
                <c:pt idx="11">
                  <c:v>15</c:v>
                </c:pt>
              </c:numCache>
            </c:numRef>
          </c:cat>
          <c:val>
            <c:numRef>
              <c:f>'NTA and protein analysis graphs'!$C$27:$C$39</c:f>
              <c:numCache>
                <c:formatCode>General</c:formatCode>
                <c:ptCount val="13"/>
                <c:pt idx="0" formatCode="0.00E+00">
                  <c:v>35000000</c:v>
                </c:pt>
                <c:pt idx="1">
                  <c:v>0</c:v>
                </c:pt>
                <c:pt idx="2" formatCode="0.00E+00">
                  <c:v>71000000</c:v>
                </c:pt>
                <c:pt idx="3" formatCode="0.00E+00">
                  <c:v>1800000000</c:v>
                </c:pt>
                <c:pt idx="4" formatCode="0.00E+00">
                  <c:v>14000000000</c:v>
                </c:pt>
                <c:pt idx="5" formatCode="0.00E+00">
                  <c:v>16000000000</c:v>
                </c:pt>
                <c:pt idx="6" formatCode="0.00E+00">
                  <c:v>10000000000</c:v>
                </c:pt>
                <c:pt idx="7" formatCode="0.00E+00">
                  <c:v>2500000000</c:v>
                </c:pt>
                <c:pt idx="8" formatCode="0.00E+00">
                  <c:v>480000000</c:v>
                </c:pt>
                <c:pt idx="9" formatCode="0.00E+00">
                  <c:v>530000000</c:v>
                </c:pt>
                <c:pt idx="10">
                  <c:v>0</c:v>
                </c:pt>
                <c:pt idx="11">
                  <c:v>0</c:v>
                </c:pt>
                <c:pt idx="12">
                  <c:v>0</c:v>
                </c:pt>
              </c:numCache>
            </c:numRef>
          </c:val>
          <c:smooth val="0"/>
          <c:extLst>
            <c:ext xmlns:c16="http://schemas.microsoft.com/office/drawing/2014/chart" uri="{C3380CC4-5D6E-409C-BE32-E72D297353CC}">
              <c16:uniqueId val="{00000000-F921-44F1-B242-60EA43332DFA}"/>
            </c:ext>
          </c:extLst>
        </c:ser>
        <c:dLbls>
          <c:showLegendKey val="0"/>
          <c:showVal val="0"/>
          <c:showCatName val="0"/>
          <c:showSerName val="0"/>
          <c:showPercent val="0"/>
          <c:showBubbleSize val="0"/>
        </c:dLbls>
        <c:marker val="1"/>
        <c:smooth val="0"/>
        <c:axId val="336605311"/>
        <c:axId val="310908399"/>
      </c:lineChart>
      <c:lineChart>
        <c:grouping val="standard"/>
        <c:varyColors val="0"/>
        <c:ser>
          <c:idx val="1"/>
          <c:order val="1"/>
          <c:tx>
            <c:v>Protein conc.</c:v>
          </c:tx>
          <c:spPr>
            <a:ln w="31750" cap="rnd">
              <a:solidFill>
                <a:schemeClr val="bg1">
                  <a:lumMod val="50000"/>
                </a:schemeClr>
              </a:solidFill>
              <a:round/>
            </a:ln>
            <a:effectLst/>
          </c:spPr>
          <c:marker>
            <c:symbol val="circle"/>
            <c:size val="6"/>
            <c:spPr>
              <a:solidFill>
                <a:schemeClr val="bg1">
                  <a:lumMod val="50000"/>
                </a:schemeClr>
              </a:solidFill>
              <a:ln w="12700">
                <a:solidFill>
                  <a:schemeClr val="bg1">
                    <a:lumMod val="50000"/>
                  </a:schemeClr>
                </a:solidFill>
                <a:round/>
              </a:ln>
              <a:effectLst/>
            </c:spPr>
          </c:marker>
          <c:cat>
            <c:numRef>
              <c:f>'NTA and protein analysis graphs'!$A$28:$A$39</c:f>
              <c:numCache>
                <c:formatCode>General</c:formatCode>
                <c:ptCount val="12"/>
                <c:pt idx="0">
                  <c:v>4</c:v>
                </c:pt>
                <c:pt idx="1">
                  <c:v>5</c:v>
                </c:pt>
                <c:pt idx="2">
                  <c:v>6</c:v>
                </c:pt>
                <c:pt idx="3">
                  <c:v>7</c:v>
                </c:pt>
                <c:pt idx="4">
                  <c:v>8</c:v>
                </c:pt>
                <c:pt idx="5">
                  <c:v>9</c:v>
                </c:pt>
                <c:pt idx="6">
                  <c:v>10</c:v>
                </c:pt>
                <c:pt idx="7">
                  <c:v>11</c:v>
                </c:pt>
                <c:pt idx="8">
                  <c:v>12</c:v>
                </c:pt>
                <c:pt idx="9">
                  <c:v>13</c:v>
                </c:pt>
                <c:pt idx="10">
                  <c:v>14</c:v>
                </c:pt>
                <c:pt idx="11">
                  <c:v>15</c:v>
                </c:pt>
              </c:numCache>
            </c:numRef>
          </c:cat>
          <c:val>
            <c:numRef>
              <c:f>'NTA and protein analysis graphs'!$K$28:$K$39</c:f>
              <c:numCache>
                <c:formatCode>0.00</c:formatCode>
                <c:ptCount val="12"/>
                <c:pt idx="0">
                  <c:v>-182</c:v>
                </c:pt>
                <c:pt idx="1">
                  <c:v>-180.83333333333331</c:v>
                </c:pt>
                <c:pt idx="2">
                  <c:v>-152.33333333333331</c:v>
                </c:pt>
                <c:pt idx="3">
                  <c:v>-33</c:v>
                </c:pt>
                <c:pt idx="4">
                  <c:v>47.333333333333378</c:v>
                </c:pt>
                <c:pt idx="5">
                  <c:v>29.166666666666671</c:v>
                </c:pt>
                <c:pt idx="6">
                  <c:v>-46.666666666666643</c:v>
                </c:pt>
                <c:pt idx="7">
                  <c:v>-27.166666666666661</c:v>
                </c:pt>
                <c:pt idx="8">
                  <c:v>185.8333333333334</c:v>
                </c:pt>
                <c:pt idx="9">
                  <c:v>789.00000000000011</c:v>
                </c:pt>
                <c:pt idx="10">
                  <c:v>1885.3333333333335</c:v>
                </c:pt>
                <c:pt idx="11">
                  <c:v>4119.8333333333339</c:v>
                </c:pt>
              </c:numCache>
            </c:numRef>
          </c:val>
          <c:smooth val="0"/>
          <c:extLst>
            <c:ext xmlns:c16="http://schemas.microsoft.com/office/drawing/2014/chart" uri="{C3380CC4-5D6E-409C-BE32-E72D297353CC}">
              <c16:uniqueId val="{00000001-F921-44F1-B242-60EA43332DFA}"/>
            </c:ext>
          </c:extLst>
        </c:ser>
        <c:dLbls>
          <c:showLegendKey val="0"/>
          <c:showVal val="0"/>
          <c:showCatName val="0"/>
          <c:showSerName val="0"/>
          <c:showPercent val="0"/>
          <c:showBubbleSize val="0"/>
        </c:dLbls>
        <c:marker val="1"/>
        <c:smooth val="0"/>
        <c:axId val="623359080"/>
        <c:axId val="623364000"/>
      </c:lineChart>
      <c:catAx>
        <c:axId val="336605311"/>
        <c:scaling>
          <c:orientation val="minMax"/>
        </c:scaling>
        <c:delete val="0"/>
        <c:axPos val="b"/>
        <c:title>
          <c:tx>
            <c:rich>
              <a:bodyPr rot="0" spcFirstLastPara="1" vertOverflow="ellipsis" vert="horz" wrap="square" anchor="ctr" anchorCtr="1"/>
              <a:lstStyle/>
              <a:p>
                <a:pPr>
                  <a:defRPr sz="1050" b="1" i="0" u="none" strike="noStrike" kern="1200" baseline="0">
                    <a:solidFill>
                      <a:schemeClr val="tx2"/>
                    </a:solidFill>
                    <a:latin typeface="Tahoma" panose="020B0604030504040204" pitchFamily="34" charset="0"/>
                    <a:ea typeface="Tahoma" panose="020B0604030504040204" pitchFamily="34" charset="0"/>
                    <a:cs typeface="Tahoma" panose="020B0604030504040204" pitchFamily="34" charset="0"/>
                  </a:defRPr>
                </a:pPr>
                <a:r>
                  <a:rPr lang="et-EE" sz="1050" dirty="0">
                    <a:latin typeface="Tahoma" panose="020B0604030504040204" pitchFamily="34" charset="0"/>
                    <a:ea typeface="Tahoma" panose="020B0604030504040204" pitchFamily="34" charset="0"/>
                    <a:cs typeface="Tahoma" panose="020B0604030504040204" pitchFamily="34" charset="0"/>
                  </a:rPr>
                  <a:t>F</a:t>
                </a:r>
                <a:r>
                  <a:rPr lang="en-US" sz="1050" dirty="0">
                    <a:latin typeface="Tahoma" panose="020B0604030504040204" pitchFamily="34" charset="0"/>
                    <a:ea typeface="Tahoma" panose="020B0604030504040204" pitchFamily="34" charset="0"/>
                    <a:cs typeface="Tahoma" panose="020B0604030504040204" pitchFamily="34" charset="0"/>
                  </a:rPr>
                  <a:t>ractions</a:t>
                </a:r>
              </a:p>
            </c:rich>
          </c:tx>
          <c:layout>
            <c:manualLayout>
              <c:xMode val="edge"/>
              <c:yMode val="edge"/>
              <c:x val="0.44590970375496986"/>
              <c:y val="0.81381583284217585"/>
            </c:manualLayout>
          </c:layout>
          <c:overlay val="0"/>
          <c:spPr>
            <a:noFill/>
            <a:ln>
              <a:noFill/>
            </a:ln>
            <a:effectLst/>
          </c:spPr>
          <c:txPr>
            <a:bodyPr rot="0" spcFirstLastPara="1" vertOverflow="ellipsis" vert="horz" wrap="square" anchor="ctr" anchorCtr="1"/>
            <a:lstStyle/>
            <a:p>
              <a:pPr>
                <a:defRPr sz="1050" b="1" i="0" u="none" strike="noStrike" kern="1200" baseline="0">
                  <a:solidFill>
                    <a:schemeClr val="tx2"/>
                  </a:solidFill>
                  <a:latin typeface="Tahoma" panose="020B0604030504040204" pitchFamily="34" charset="0"/>
                  <a:ea typeface="Tahoma" panose="020B0604030504040204" pitchFamily="34" charset="0"/>
                  <a:cs typeface="Tahoma" panose="020B0604030504040204" pitchFamily="34" charset="0"/>
                </a:defRPr>
              </a:pPr>
              <a:endParaRPr lang="et-EE"/>
            </a:p>
          </c:txPr>
        </c:title>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2"/>
                </a:solidFill>
                <a:latin typeface="+mn-lt"/>
                <a:ea typeface="+mn-ea"/>
                <a:cs typeface="+mn-cs"/>
              </a:defRPr>
            </a:pPr>
            <a:endParaRPr lang="et-EE"/>
          </a:p>
        </c:txPr>
        <c:crossAx val="310908399"/>
        <c:crosses val="autoZero"/>
        <c:auto val="1"/>
        <c:lblAlgn val="ctr"/>
        <c:lblOffset val="100"/>
        <c:noMultiLvlLbl val="0"/>
      </c:catAx>
      <c:valAx>
        <c:axId val="310908399"/>
        <c:scaling>
          <c:orientation val="minMax"/>
        </c:scaling>
        <c:delete val="0"/>
        <c:axPos val="l"/>
        <c:title>
          <c:tx>
            <c:rich>
              <a:bodyPr rot="-5400000" spcFirstLastPara="1" vertOverflow="ellipsis" vert="horz" wrap="square" anchor="ctr" anchorCtr="1"/>
              <a:lstStyle/>
              <a:p>
                <a:pPr>
                  <a:defRPr sz="1100" b="1" i="0" u="none" strike="noStrike" kern="1200" baseline="0">
                    <a:solidFill>
                      <a:schemeClr val="tx2"/>
                    </a:solidFill>
                    <a:latin typeface="Tahoma" panose="020B0604030504040204" pitchFamily="34" charset="0"/>
                    <a:ea typeface="Tahoma" panose="020B0604030504040204" pitchFamily="34" charset="0"/>
                    <a:cs typeface="Tahoma" panose="020B0604030504040204" pitchFamily="34" charset="0"/>
                  </a:defRPr>
                </a:pPr>
                <a:r>
                  <a:rPr lang="et-EE" sz="1100" dirty="0">
                    <a:latin typeface="Tahoma" panose="020B0604030504040204" pitchFamily="34" charset="0"/>
                    <a:ea typeface="Tahoma" panose="020B0604030504040204" pitchFamily="34" charset="0"/>
                    <a:cs typeface="Tahoma" panose="020B0604030504040204" pitchFamily="34" charset="0"/>
                  </a:rPr>
                  <a:t>Particles/ml</a:t>
                </a:r>
                <a:endParaRPr lang="en-GB" sz="1100" dirty="0">
                  <a:latin typeface="Tahoma" panose="020B0604030504040204" pitchFamily="34" charset="0"/>
                  <a:ea typeface="Tahoma" panose="020B0604030504040204" pitchFamily="34" charset="0"/>
                  <a:cs typeface="Tahoma" panose="020B0604030504040204" pitchFamily="34" charset="0"/>
                </a:endParaRPr>
              </a:p>
            </c:rich>
          </c:tx>
          <c:layout>
            <c:manualLayout>
              <c:xMode val="edge"/>
              <c:yMode val="edge"/>
              <c:x val="5.134508161009764E-3"/>
              <c:y val="0.24516445900559403"/>
            </c:manualLayout>
          </c:layout>
          <c:overlay val="0"/>
          <c:spPr>
            <a:noFill/>
            <a:ln>
              <a:noFill/>
            </a:ln>
            <a:effectLst/>
          </c:spPr>
          <c:txPr>
            <a:bodyPr rot="-5400000" spcFirstLastPara="1" vertOverflow="ellipsis" vert="horz" wrap="square" anchor="ctr" anchorCtr="1"/>
            <a:lstStyle/>
            <a:p>
              <a:pPr>
                <a:defRPr sz="1100" b="1" i="0" u="none" strike="noStrike" kern="1200" baseline="0">
                  <a:solidFill>
                    <a:schemeClr val="tx2"/>
                  </a:solidFill>
                  <a:latin typeface="Tahoma" panose="020B0604030504040204" pitchFamily="34" charset="0"/>
                  <a:ea typeface="Tahoma" panose="020B0604030504040204" pitchFamily="34" charset="0"/>
                  <a:cs typeface="Tahoma" panose="020B0604030504040204" pitchFamily="34" charset="0"/>
                </a:defRPr>
              </a:pPr>
              <a:endParaRPr lang="et-EE"/>
            </a:p>
          </c:txPr>
        </c:title>
        <c:numFmt formatCode="0.00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2"/>
                </a:solidFill>
                <a:latin typeface="Tahoma" panose="020B0604030504040204" pitchFamily="34" charset="0"/>
                <a:ea typeface="Tahoma" panose="020B0604030504040204" pitchFamily="34" charset="0"/>
                <a:cs typeface="Tahoma" panose="020B0604030504040204" pitchFamily="34" charset="0"/>
              </a:defRPr>
            </a:pPr>
            <a:endParaRPr lang="et-EE"/>
          </a:p>
        </c:txPr>
        <c:crossAx val="336605311"/>
        <c:crosses val="autoZero"/>
        <c:crossBetween val="between"/>
      </c:valAx>
      <c:valAx>
        <c:axId val="623364000"/>
        <c:scaling>
          <c:orientation val="minMax"/>
          <c:min val="0"/>
        </c:scaling>
        <c:delete val="0"/>
        <c:axPos val="r"/>
        <c:title>
          <c:tx>
            <c:rich>
              <a:bodyPr rot="-5400000" spcFirstLastPara="1" vertOverflow="ellipsis" vert="horz" wrap="square" anchor="ctr" anchorCtr="1"/>
              <a:lstStyle/>
              <a:p>
                <a:pPr>
                  <a:defRPr sz="1050" b="1" i="0" u="none" strike="noStrike" kern="1200" baseline="0">
                    <a:solidFill>
                      <a:schemeClr val="tx2"/>
                    </a:solidFill>
                    <a:latin typeface="Tahoma" panose="020B0604030504040204" pitchFamily="34" charset="0"/>
                    <a:ea typeface="Tahoma" panose="020B0604030504040204" pitchFamily="34" charset="0"/>
                    <a:cs typeface="Tahoma" panose="020B0604030504040204" pitchFamily="34" charset="0"/>
                  </a:defRPr>
                </a:pPr>
                <a:r>
                  <a:rPr lang="et-EE" sz="1050" dirty="0">
                    <a:latin typeface="Tahoma" panose="020B0604030504040204" pitchFamily="34" charset="0"/>
                    <a:ea typeface="Tahoma" panose="020B0604030504040204" pitchFamily="34" charset="0"/>
                    <a:cs typeface="Tahoma" panose="020B0604030504040204" pitchFamily="34" charset="0"/>
                  </a:rPr>
                  <a:t>Protein conc. (</a:t>
                </a:r>
                <a:r>
                  <a:rPr lang="el-GR" sz="1050" dirty="0">
                    <a:latin typeface="Tahoma" panose="020B0604030504040204" pitchFamily="34" charset="0"/>
                    <a:ea typeface="Tahoma" panose="020B0604030504040204" pitchFamily="34" charset="0"/>
                    <a:cs typeface="Tahoma" panose="020B0604030504040204" pitchFamily="34" charset="0"/>
                  </a:rPr>
                  <a:t>μ</a:t>
                </a:r>
                <a:r>
                  <a:rPr lang="et-EE" sz="1050" dirty="0">
                    <a:latin typeface="Tahoma" panose="020B0604030504040204" pitchFamily="34" charset="0"/>
                    <a:ea typeface="Tahoma" panose="020B0604030504040204" pitchFamily="34" charset="0"/>
                    <a:cs typeface="Tahoma" panose="020B0604030504040204" pitchFamily="34" charset="0"/>
                  </a:rPr>
                  <a:t>g/ml)</a:t>
                </a:r>
              </a:p>
            </c:rich>
          </c:tx>
          <c:layout>
            <c:manualLayout>
              <c:xMode val="edge"/>
              <c:yMode val="edge"/>
              <c:x val="0.94426950739459026"/>
              <c:y val="0.1485366359339762"/>
            </c:manualLayout>
          </c:layout>
          <c:overlay val="0"/>
          <c:spPr>
            <a:noFill/>
            <a:ln>
              <a:noFill/>
            </a:ln>
            <a:effectLst/>
          </c:spPr>
          <c:txPr>
            <a:bodyPr rot="-5400000" spcFirstLastPara="1" vertOverflow="ellipsis" vert="horz" wrap="square" anchor="ctr" anchorCtr="1"/>
            <a:lstStyle/>
            <a:p>
              <a:pPr>
                <a:defRPr sz="1050" b="1" i="0" u="none" strike="noStrike" kern="1200" baseline="0">
                  <a:solidFill>
                    <a:schemeClr val="tx2"/>
                  </a:solidFill>
                  <a:latin typeface="Tahoma" panose="020B0604030504040204" pitchFamily="34" charset="0"/>
                  <a:ea typeface="Tahoma" panose="020B0604030504040204" pitchFamily="34" charset="0"/>
                  <a:cs typeface="Tahoma" panose="020B0604030504040204" pitchFamily="34" charset="0"/>
                </a:defRPr>
              </a:pPr>
              <a:endParaRPr lang="et-EE"/>
            </a:p>
          </c:txPr>
        </c:title>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2"/>
                </a:solidFill>
                <a:latin typeface="Tahoma" panose="020B0604030504040204" pitchFamily="34" charset="0"/>
                <a:ea typeface="Tahoma" panose="020B0604030504040204" pitchFamily="34" charset="0"/>
                <a:cs typeface="Tahoma" panose="020B0604030504040204" pitchFamily="34" charset="0"/>
              </a:defRPr>
            </a:pPr>
            <a:endParaRPr lang="et-EE"/>
          </a:p>
        </c:txPr>
        <c:crossAx val="623359080"/>
        <c:crosses val="max"/>
        <c:crossBetween val="between"/>
      </c:valAx>
      <c:catAx>
        <c:axId val="623359080"/>
        <c:scaling>
          <c:orientation val="minMax"/>
        </c:scaling>
        <c:delete val="1"/>
        <c:axPos val="b"/>
        <c:numFmt formatCode="General" sourceLinked="1"/>
        <c:majorTickMark val="none"/>
        <c:minorTickMark val="none"/>
        <c:tickLblPos val="nextTo"/>
        <c:crossAx val="623364000"/>
        <c:crosses val="autoZero"/>
        <c:auto val="1"/>
        <c:lblAlgn val="ctr"/>
        <c:lblOffset val="100"/>
        <c:noMultiLvlLbl val="0"/>
      </c:catAx>
      <c:spPr>
        <a:noFill/>
        <a:ln>
          <a:noFill/>
        </a:ln>
        <a:effectLst/>
      </c:spPr>
    </c:plotArea>
    <c:legend>
      <c:legendPos val="b"/>
      <c:layout>
        <c:manualLayout>
          <c:xMode val="edge"/>
          <c:yMode val="edge"/>
          <c:x val="0.28089529512872458"/>
          <c:y val="0.88542428589185651"/>
          <c:w val="0.45002601134340137"/>
          <c:h val="6.8728664177870255E-2"/>
        </c:manualLayout>
      </c:layout>
      <c:overlay val="0"/>
      <c:spPr>
        <a:noFill/>
        <a:ln>
          <a:noFill/>
        </a:ln>
        <a:effectLst/>
      </c:spPr>
      <c:txPr>
        <a:bodyPr rot="0" spcFirstLastPara="1" vertOverflow="ellipsis" vert="horz" wrap="square" anchor="ctr" anchorCtr="1"/>
        <a:lstStyle/>
        <a:p>
          <a:pPr>
            <a:defRPr sz="1100" b="0" i="0" u="none" strike="noStrike" kern="1200" baseline="0">
              <a:solidFill>
                <a:schemeClr val="tx2"/>
              </a:solidFill>
              <a:latin typeface="Tahoma" panose="020B0604030504040204" pitchFamily="34" charset="0"/>
              <a:ea typeface="Tahoma" panose="020B0604030504040204" pitchFamily="34" charset="0"/>
              <a:cs typeface="Tahoma" panose="020B0604030504040204" pitchFamily="34" charset="0"/>
            </a:defRPr>
          </a:pPr>
          <a:endParaRPr lang="et-EE"/>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a:pPr>
      <a:endParaRPr lang="et-EE"/>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26">
  <cs:axisTitle>
    <cs:lnRef idx="0"/>
    <cs:fillRef idx="0"/>
    <cs:effectRef idx="0"/>
    <cs:fontRef idx="minor">
      <a:schemeClr val="tx2"/>
    </cs:fontRef>
    <cs:defRPr sz="900"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900" kern="1200"/>
  </cs:chartArea>
  <cs:dataLabel>
    <cs:lnRef idx="0"/>
    <cs:fillRef idx="0"/>
    <cs:effectRef idx="0"/>
    <cs:fontRef idx="minor">
      <a:schemeClr val="tx2"/>
    </cs:fontRef>
    <cs:defRPr sz="900"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dk1">
            <a:lumMod val="75000"/>
            <a:lumOff val="25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dk1">
            <a:lumMod val="75000"/>
            <a:lumOff val="25000"/>
          </a:schemeClr>
        </a:solidFill>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900"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900"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1600"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900"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900" kern="1200"/>
  </cs:valueAxis>
  <cs:wall>
    <cs:lnRef idx="0"/>
    <cs:fillRef idx="0"/>
    <cs:effectRef idx="0"/>
    <cs:fontRef idx="minor">
      <a:schemeClr val="tx2"/>
    </cs:fontRef>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itelslaid">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104E70FF-1A7B-C760-342C-0FA03C329DD2}"/>
              </a:ext>
            </a:extLst>
          </p:cNvPr>
          <p:cNvSpPr>
            <a:spLocks noGrp="1"/>
          </p:cNvSpPr>
          <p:nvPr>
            <p:ph type="ctrTitle"/>
          </p:nvPr>
        </p:nvSpPr>
        <p:spPr>
          <a:xfrm>
            <a:off x="2672953" y="4954765"/>
            <a:ext cx="16037719" cy="10540259"/>
          </a:xfrm>
        </p:spPr>
        <p:txBody>
          <a:bodyPr anchor="b"/>
          <a:lstStyle>
            <a:lvl1pPr algn="ctr">
              <a:defRPr sz="10523"/>
            </a:lvl1pPr>
          </a:lstStyle>
          <a:p>
            <a:r>
              <a:rPr lang="et-EE"/>
              <a:t>Klõpsake juhteksemplari pealkirja laadi redigeerimiseks</a:t>
            </a:r>
          </a:p>
        </p:txBody>
      </p:sp>
      <p:sp>
        <p:nvSpPr>
          <p:cNvPr id="3" name="Alapealkiri 2">
            <a:extLst>
              <a:ext uri="{FF2B5EF4-FFF2-40B4-BE49-F238E27FC236}">
                <a16:creationId xmlns:a16="http://schemas.microsoft.com/office/drawing/2014/main" id="{591673A1-527A-283D-DBCA-E4F88D79C6D5}"/>
              </a:ext>
            </a:extLst>
          </p:cNvPr>
          <p:cNvSpPr>
            <a:spLocks noGrp="1"/>
          </p:cNvSpPr>
          <p:nvPr>
            <p:ph type="subTitle" idx="1"/>
          </p:nvPr>
        </p:nvSpPr>
        <p:spPr>
          <a:xfrm>
            <a:off x="2672953" y="15901497"/>
            <a:ext cx="16037719" cy="7309499"/>
          </a:xfrm>
        </p:spPr>
        <p:txBody>
          <a:bodyPr/>
          <a:lstStyle>
            <a:lvl1pPr marL="0" indent="0" algn="ctr">
              <a:buNone/>
              <a:defRPr sz="4209"/>
            </a:lvl1pPr>
            <a:lvl2pPr marL="801883" indent="0" algn="ctr">
              <a:buNone/>
              <a:defRPr sz="3508"/>
            </a:lvl2pPr>
            <a:lvl3pPr marL="1603766" indent="0" algn="ctr">
              <a:buNone/>
              <a:defRPr sz="3157"/>
            </a:lvl3pPr>
            <a:lvl4pPr marL="2405649" indent="0" algn="ctr">
              <a:buNone/>
              <a:defRPr sz="2806"/>
            </a:lvl4pPr>
            <a:lvl5pPr marL="3207532" indent="0" algn="ctr">
              <a:buNone/>
              <a:defRPr sz="2806"/>
            </a:lvl5pPr>
            <a:lvl6pPr marL="4009415" indent="0" algn="ctr">
              <a:buNone/>
              <a:defRPr sz="2806"/>
            </a:lvl6pPr>
            <a:lvl7pPr marL="4811298" indent="0" algn="ctr">
              <a:buNone/>
              <a:defRPr sz="2806"/>
            </a:lvl7pPr>
            <a:lvl8pPr marL="5613182" indent="0" algn="ctr">
              <a:buNone/>
              <a:defRPr sz="2806"/>
            </a:lvl8pPr>
            <a:lvl9pPr marL="6415065" indent="0" algn="ctr">
              <a:buNone/>
              <a:defRPr sz="2806"/>
            </a:lvl9pPr>
          </a:lstStyle>
          <a:p>
            <a:r>
              <a:rPr lang="et-EE"/>
              <a:t>Klõpsake juhteksemplari alapealkirja laadi redigeerimiseks</a:t>
            </a:r>
          </a:p>
        </p:txBody>
      </p:sp>
      <p:sp>
        <p:nvSpPr>
          <p:cNvPr id="4" name="Kuupäeva kohatäide 3">
            <a:extLst>
              <a:ext uri="{FF2B5EF4-FFF2-40B4-BE49-F238E27FC236}">
                <a16:creationId xmlns:a16="http://schemas.microsoft.com/office/drawing/2014/main" id="{0C5A5F89-812C-34FF-9CB3-A8D6625D87B1}"/>
              </a:ext>
            </a:extLst>
          </p:cNvPr>
          <p:cNvSpPr>
            <a:spLocks noGrp="1"/>
          </p:cNvSpPr>
          <p:nvPr>
            <p:ph type="dt" sz="half" idx="10"/>
          </p:nvPr>
        </p:nvSpPr>
        <p:spPr/>
        <p:txBody>
          <a:bodyPr/>
          <a:lstStyle/>
          <a:p>
            <a:fld id="{91971184-5293-46A7-8D90-4EA1ED5A1CEA}" type="datetimeFigureOut">
              <a:rPr lang="et-EE" smtClean="0"/>
              <a:t>10.10.2022</a:t>
            </a:fld>
            <a:endParaRPr lang="et-EE" dirty="0"/>
          </a:p>
        </p:txBody>
      </p:sp>
      <p:sp>
        <p:nvSpPr>
          <p:cNvPr id="5" name="Jaluse kohatäide 4">
            <a:extLst>
              <a:ext uri="{FF2B5EF4-FFF2-40B4-BE49-F238E27FC236}">
                <a16:creationId xmlns:a16="http://schemas.microsoft.com/office/drawing/2014/main" id="{845CB15A-6266-F7BA-DAAD-02C6014A0935}"/>
              </a:ext>
            </a:extLst>
          </p:cNvPr>
          <p:cNvSpPr>
            <a:spLocks noGrp="1"/>
          </p:cNvSpPr>
          <p:nvPr>
            <p:ph type="ftr" sz="quarter" idx="11"/>
          </p:nvPr>
        </p:nvSpPr>
        <p:spPr/>
        <p:txBody>
          <a:bodyPr/>
          <a:lstStyle/>
          <a:p>
            <a:endParaRPr lang="et-EE" dirty="0"/>
          </a:p>
        </p:txBody>
      </p:sp>
      <p:sp>
        <p:nvSpPr>
          <p:cNvPr id="6" name="Slaidinumbri kohatäide 5">
            <a:extLst>
              <a:ext uri="{FF2B5EF4-FFF2-40B4-BE49-F238E27FC236}">
                <a16:creationId xmlns:a16="http://schemas.microsoft.com/office/drawing/2014/main" id="{2539D841-42EA-83D5-5F15-D827C731AE1A}"/>
              </a:ext>
            </a:extLst>
          </p:cNvPr>
          <p:cNvSpPr>
            <a:spLocks noGrp="1"/>
          </p:cNvSpPr>
          <p:nvPr>
            <p:ph type="sldNum" sz="quarter" idx="12"/>
          </p:nvPr>
        </p:nvSpPr>
        <p:spPr/>
        <p:txBody>
          <a:bodyPr/>
          <a:lstStyle/>
          <a:p>
            <a:fld id="{5E196B5C-D0C6-4C82-878B-864AB5FE3FB9}" type="slidenum">
              <a:rPr lang="et-EE" smtClean="0"/>
              <a:t>‹#›</a:t>
            </a:fld>
            <a:endParaRPr lang="et-EE" dirty="0"/>
          </a:p>
        </p:txBody>
      </p:sp>
    </p:spTree>
    <p:extLst>
      <p:ext uri="{BB962C8B-B14F-4D97-AF65-F5344CB8AC3E}">
        <p14:creationId xmlns:p14="http://schemas.microsoft.com/office/powerpoint/2010/main" val="26515918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Pealkiri ja sisu">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AEB4AAC0-845F-488D-5463-52B1D0429965}"/>
              </a:ext>
            </a:extLst>
          </p:cNvPr>
          <p:cNvSpPr>
            <a:spLocks noGrp="1"/>
          </p:cNvSpPr>
          <p:nvPr>
            <p:ph type="title"/>
          </p:nvPr>
        </p:nvSpPr>
        <p:spPr/>
        <p:txBody>
          <a:bodyPr/>
          <a:lstStyle/>
          <a:p>
            <a:r>
              <a:rPr lang="et-EE"/>
              <a:t>Klõpsake juhteksemplari pealkirja laadi redigeerimiseks</a:t>
            </a:r>
          </a:p>
        </p:txBody>
      </p:sp>
      <p:sp>
        <p:nvSpPr>
          <p:cNvPr id="3" name="Sisu kohatäide 2">
            <a:extLst>
              <a:ext uri="{FF2B5EF4-FFF2-40B4-BE49-F238E27FC236}">
                <a16:creationId xmlns:a16="http://schemas.microsoft.com/office/drawing/2014/main" id="{81C0F27A-41CA-1FB1-960D-37C04FBFF63E}"/>
              </a:ext>
            </a:extLst>
          </p:cNvPr>
          <p:cNvSpPr>
            <a:spLocks noGrp="1"/>
          </p:cNvSpPr>
          <p:nvPr>
            <p:ph idx="1"/>
          </p:nvPr>
        </p:nvSpPr>
        <p:spPr/>
        <p:txBody>
          <a:bodyPr/>
          <a:lstStyle/>
          <a:p>
            <a:pPr lvl="0"/>
            <a:r>
              <a:rPr lang="et-EE"/>
              <a:t>Klõpsake juhteksemplari tekstilaadide redigeerimiseks</a:t>
            </a:r>
          </a:p>
          <a:p>
            <a:pPr lvl="1"/>
            <a:r>
              <a:rPr lang="et-EE"/>
              <a:t>Teine tase</a:t>
            </a:r>
          </a:p>
          <a:p>
            <a:pPr lvl="2"/>
            <a:r>
              <a:rPr lang="et-EE"/>
              <a:t>Kolmas tase</a:t>
            </a:r>
          </a:p>
          <a:p>
            <a:pPr lvl="3"/>
            <a:r>
              <a:rPr lang="et-EE"/>
              <a:t>Neljas tase</a:t>
            </a:r>
          </a:p>
          <a:p>
            <a:pPr lvl="4"/>
            <a:r>
              <a:rPr lang="et-EE"/>
              <a:t>Viies tase</a:t>
            </a:r>
          </a:p>
        </p:txBody>
      </p:sp>
      <p:sp>
        <p:nvSpPr>
          <p:cNvPr id="4" name="Kuupäeva kohatäide 3">
            <a:extLst>
              <a:ext uri="{FF2B5EF4-FFF2-40B4-BE49-F238E27FC236}">
                <a16:creationId xmlns:a16="http://schemas.microsoft.com/office/drawing/2014/main" id="{80FACE94-333B-0811-11DE-06178D9B7F15}"/>
              </a:ext>
            </a:extLst>
          </p:cNvPr>
          <p:cNvSpPr>
            <a:spLocks noGrp="1"/>
          </p:cNvSpPr>
          <p:nvPr>
            <p:ph type="dt" sz="half" idx="10"/>
          </p:nvPr>
        </p:nvSpPr>
        <p:spPr/>
        <p:txBody>
          <a:bodyPr/>
          <a:lstStyle/>
          <a:p>
            <a:fld id="{91971184-5293-46A7-8D90-4EA1ED5A1CEA}" type="datetimeFigureOut">
              <a:rPr lang="et-EE" smtClean="0"/>
              <a:t>10.10.2022</a:t>
            </a:fld>
            <a:endParaRPr lang="et-EE" dirty="0"/>
          </a:p>
        </p:txBody>
      </p:sp>
      <p:sp>
        <p:nvSpPr>
          <p:cNvPr id="5" name="Jaluse kohatäide 4">
            <a:extLst>
              <a:ext uri="{FF2B5EF4-FFF2-40B4-BE49-F238E27FC236}">
                <a16:creationId xmlns:a16="http://schemas.microsoft.com/office/drawing/2014/main" id="{B536189A-028D-DCAF-0B77-9E4DBB40543B}"/>
              </a:ext>
            </a:extLst>
          </p:cNvPr>
          <p:cNvSpPr>
            <a:spLocks noGrp="1"/>
          </p:cNvSpPr>
          <p:nvPr>
            <p:ph type="ftr" sz="quarter" idx="11"/>
          </p:nvPr>
        </p:nvSpPr>
        <p:spPr/>
        <p:txBody>
          <a:bodyPr/>
          <a:lstStyle/>
          <a:p>
            <a:endParaRPr lang="et-EE" dirty="0"/>
          </a:p>
        </p:txBody>
      </p:sp>
      <p:sp>
        <p:nvSpPr>
          <p:cNvPr id="6" name="Slaidinumbri kohatäide 5">
            <a:extLst>
              <a:ext uri="{FF2B5EF4-FFF2-40B4-BE49-F238E27FC236}">
                <a16:creationId xmlns:a16="http://schemas.microsoft.com/office/drawing/2014/main" id="{8D7EB10C-AB7F-7F5E-110F-811E3E11F4D9}"/>
              </a:ext>
            </a:extLst>
          </p:cNvPr>
          <p:cNvSpPr>
            <a:spLocks noGrp="1"/>
          </p:cNvSpPr>
          <p:nvPr>
            <p:ph type="sldNum" sz="quarter" idx="12"/>
          </p:nvPr>
        </p:nvSpPr>
        <p:spPr/>
        <p:txBody>
          <a:bodyPr/>
          <a:lstStyle/>
          <a:p>
            <a:fld id="{5E196B5C-D0C6-4C82-878B-864AB5FE3FB9}" type="slidenum">
              <a:rPr lang="et-EE" smtClean="0"/>
              <a:t>‹#›</a:t>
            </a:fld>
            <a:endParaRPr lang="et-EE" dirty="0"/>
          </a:p>
        </p:txBody>
      </p:sp>
    </p:spTree>
    <p:extLst>
      <p:ext uri="{BB962C8B-B14F-4D97-AF65-F5344CB8AC3E}">
        <p14:creationId xmlns:p14="http://schemas.microsoft.com/office/powerpoint/2010/main" val="30834049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Jaotise päis">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84BAA67A-19CF-0E13-69A8-24C3D287DDC4}"/>
              </a:ext>
            </a:extLst>
          </p:cNvPr>
          <p:cNvSpPr>
            <a:spLocks noGrp="1"/>
          </p:cNvSpPr>
          <p:nvPr>
            <p:ph type="title"/>
          </p:nvPr>
        </p:nvSpPr>
        <p:spPr>
          <a:xfrm>
            <a:off x="1458987" y="7547783"/>
            <a:ext cx="18443377" cy="12593645"/>
          </a:xfrm>
        </p:spPr>
        <p:txBody>
          <a:bodyPr anchor="b"/>
          <a:lstStyle>
            <a:lvl1pPr>
              <a:defRPr sz="10523"/>
            </a:lvl1pPr>
          </a:lstStyle>
          <a:p>
            <a:r>
              <a:rPr lang="et-EE"/>
              <a:t>Klõpsake juhteksemplari pealkirja laadi redigeerimiseks</a:t>
            </a:r>
          </a:p>
        </p:txBody>
      </p:sp>
      <p:sp>
        <p:nvSpPr>
          <p:cNvPr id="3" name="Teksti kohatäide 2">
            <a:extLst>
              <a:ext uri="{FF2B5EF4-FFF2-40B4-BE49-F238E27FC236}">
                <a16:creationId xmlns:a16="http://schemas.microsoft.com/office/drawing/2014/main" id="{BF730946-060D-8E64-0BA0-0081807F40F5}"/>
              </a:ext>
            </a:extLst>
          </p:cNvPr>
          <p:cNvSpPr>
            <a:spLocks noGrp="1"/>
          </p:cNvSpPr>
          <p:nvPr>
            <p:ph type="body" idx="1"/>
          </p:nvPr>
        </p:nvSpPr>
        <p:spPr>
          <a:xfrm>
            <a:off x="1458987" y="20260569"/>
            <a:ext cx="18443377" cy="6622701"/>
          </a:xfrm>
        </p:spPr>
        <p:txBody>
          <a:bodyPr/>
          <a:lstStyle>
            <a:lvl1pPr marL="0" indent="0">
              <a:buNone/>
              <a:defRPr sz="4209">
                <a:solidFill>
                  <a:schemeClr val="tx1">
                    <a:tint val="75000"/>
                  </a:schemeClr>
                </a:solidFill>
              </a:defRPr>
            </a:lvl1pPr>
            <a:lvl2pPr marL="801883" indent="0">
              <a:buNone/>
              <a:defRPr sz="3508">
                <a:solidFill>
                  <a:schemeClr val="tx1">
                    <a:tint val="75000"/>
                  </a:schemeClr>
                </a:solidFill>
              </a:defRPr>
            </a:lvl2pPr>
            <a:lvl3pPr marL="1603766" indent="0">
              <a:buNone/>
              <a:defRPr sz="3157">
                <a:solidFill>
                  <a:schemeClr val="tx1">
                    <a:tint val="75000"/>
                  </a:schemeClr>
                </a:solidFill>
              </a:defRPr>
            </a:lvl3pPr>
            <a:lvl4pPr marL="2405649" indent="0">
              <a:buNone/>
              <a:defRPr sz="2806">
                <a:solidFill>
                  <a:schemeClr val="tx1">
                    <a:tint val="75000"/>
                  </a:schemeClr>
                </a:solidFill>
              </a:defRPr>
            </a:lvl4pPr>
            <a:lvl5pPr marL="3207532" indent="0">
              <a:buNone/>
              <a:defRPr sz="2806">
                <a:solidFill>
                  <a:schemeClr val="tx1">
                    <a:tint val="75000"/>
                  </a:schemeClr>
                </a:solidFill>
              </a:defRPr>
            </a:lvl5pPr>
            <a:lvl6pPr marL="4009415" indent="0">
              <a:buNone/>
              <a:defRPr sz="2806">
                <a:solidFill>
                  <a:schemeClr val="tx1">
                    <a:tint val="75000"/>
                  </a:schemeClr>
                </a:solidFill>
              </a:defRPr>
            </a:lvl6pPr>
            <a:lvl7pPr marL="4811298" indent="0">
              <a:buNone/>
              <a:defRPr sz="2806">
                <a:solidFill>
                  <a:schemeClr val="tx1">
                    <a:tint val="75000"/>
                  </a:schemeClr>
                </a:solidFill>
              </a:defRPr>
            </a:lvl7pPr>
            <a:lvl8pPr marL="5613182" indent="0">
              <a:buNone/>
              <a:defRPr sz="2806">
                <a:solidFill>
                  <a:schemeClr val="tx1">
                    <a:tint val="75000"/>
                  </a:schemeClr>
                </a:solidFill>
              </a:defRPr>
            </a:lvl8pPr>
            <a:lvl9pPr marL="6415065" indent="0">
              <a:buNone/>
              <a:defRPr sz="2806">
                <a:solidFill>
                  <a:schemeClr val="tx1">
                    <a:tint val="75000"/>
                  </a:schemeClr>
                </a:solidFill>
              </a:defRPr>
            </a:lvl9pPr>
          </a:lstStyle>
          <a:p>
            <a:pPr lvl="0"/>
            <a:r>
              <a:rPr lang="et-EE"/>
              <a:t>Klõpsake juhteksemplari tekstilaadide redigeerimiseks</a:t>
            </a:r>
          </a:p>
        </p:txBody>
      </p:sp>
      <p:sp>
        <p:nvSpPr>
          <p:cNvPr id="4" name="Kuupäeva kohatäide 3">
            <a:extLst>
              <a:ext uri="{FF2B5EF4-FFF2-40B4-BE49-F238E27FC236}">
                <a16:creationId xmlns:a16="http://schemas.microsoft.com/office/drawing/2014/main" id="{B963375F-7B1C-8321-E92C-59AEE23A0EFC}"/>
              </a:ext>
            </a:extLst>
          </p:cNvPr>
          <p:cNvSpPr>
            <a:spLocks noGrp="1"/>
          </p:cNvSpPr>
          <p:nvPr>
            <p:ph type="dt" sz="half" idx="10"/>
          </p:nvPr>
        </p:nvSpPr>
        <p:spPr/>
        <p:txBody>
          <a:bodyPr/>
          <a:lstStyle/>
          <a:p>
            <a:fld id="{91971184-5293-46A7-8D90-4EA1ED5A1CEA}" type="datetimeFigureOut">
              <a:rPr lang="et-EE" smtClean="0"/>
              <a:t>10.10.2022</a:t>
            </a:fld>
            <a:endParaRPr lang="et-EE" dirty="0"/>
          </a:p>
        </p:txBody>
      </p:sp>
      <p:sp>
        <p:nvSpPr>
          <p:cNvPr id="5" name="Jaluse kohatäide 4">
            <a:extLst>
              <a:ext uri="{FF2B5EF4-FFF2-40B4-BE49-F238E27FC236}">
                <a16:creationId xmlns:a16="http://schemas.microsoft.com/office/drawing/2014/main" id="{49E1EA2B-D91C-662E-9DBD-60EECBECA4C9}"/>
              </a:ext>
            </a:extLst>
          </p:cNvPr>
          <p:cNvSpPr>
            <a:spLocks noGrp="1"/>
          </p:cNvSpPr>
          <p:nvPr>
            <p:ph type="ftr" sz="quarter" idx="11"/>
          </p:nvPr>
        </p:nvSpPr>
        <p:spPr/>
        <p:txBody>
          <a:bodyPr/>
          <a:lstStyle/>
          <a:p>
            <a:endParaRPr lang="et-EE" dirty="0"/>
          </a:p>
        </p:txBody>
      </p:sp>
      <p:sp>
        <p:nvSpPr>
          <p:cNvPr id="6" name="Slaidinumbri kohatäide 5">
            <a:extLst>
              <a:ext uri="{FF2B5EF4-FFF2-40B4-BE49-F238E27FC236}">
                <a16:creationId xmlns:a16="http://schemas.microsoft.com/office/drawing/2014/main" id="{046FD539-B50B-8BC8-CF9C-BE8003306A78}"/>
              </a:ext>
            </a:extLst>
          </p:cNvPr>
          <p:cNvSpPr>
            <a:spLocks noGrp="1"/>
          </p:cNvSpPr>
          <p:nvPr>
            <p:ph type="sldNum" sz="quarter" idx="12"/>
          </p:nvPr>
        </p:nvSpPr>
        <p:spPr/>
        <p:txBody>
          <a:bodyPr/>
          <a:lstStyle/>
          <a:p>
            <a:fld id="{5E196B5C-D0C6-4C82-878B-864AB5FE3FB9}" type="slidenum">
              <a:rPr lang="et-EE" smtClean="0"/>
              <a:t>‹#›</a:t>
            </a:fld>
            <a:endParaRPr lang="et-EE" dirty="0"/>
          </a:p>
        </p:txBody>
      </p:sp>
    </p:spTree>
    <p:extLst>
      <p:ext uri="{BB962C8B-B14F-4D97-AF65-F5344CB8AC3E}">
        <p14:creationId xmlns:p14="http://schemas.microsoft.com/office/powerpoint/2010/main" val="17081810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Kaks sisu">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0B5542F2-7367-C38E-1BED-235232C48526}"/>
              </a:ext>
            </a:extLst>
          </p:cNvPr>
          <p:cNvSpPr>
            <a:spLocks noGrp="1"/>
          </p:cNvSpPr>
          <p:nvPr>
            <p:ph type="title"/>
          </p:nvPr>
        </p:nvSpPr>
        <p:spPr/>
        <p:txBody>
          <a:bodyPr/>
          <a:lstStyle/>
          <a:p>
            <a:r>
              <a:rPr lang="et-EE"/>
              <a:t>Klõpsake juhteksemplari pealkirja laadi redigeerimiseks</a:t>
            </a:r>
          </a:p>
        </p:txBody>
      </p:sp>
      <p:sp>
        <p:nvSpPr>
          <p:cNvPr id="3" name="Sisu kohatäide 2">
            <a:extLst>
              <a:ext uri="{FF2B5EF4-FFF2-40B4-BE49-F238E27FC236}">
                <a16:creationId xmlns:a16="http://schemas.microsoft.com/office/drawing/2014/main" id="{E77071D6-CEF5-31BB-92FF-D2962B025608}"/>
              </a:ext>
            </a:extLst>
          </p:cNvPr>
          <p:cNvSpPr>
            <a:spLocks noGrp="1"/>
          </p:cNvSpPr>
          <p:nvPr>
            <p:ph sz="half" idx="1"/>
          </p:nvPr>
        </p:nvSpPr>
        <p:spPr>
          <a:xfrm>
            <a:off x="1470124" y="8059374"/>
            <a:ext cx="9088041" cy="19209345"/>
          </a:xfrm>
        </p:spPr>
        <p:txBody>
          <a:bodyPr/>
          <a:lstStyle/>
          <a:p>
            <a:pPr lvl="0"/>
            <a:r>
              <a:rPr lang="et-EE"/>
              <a:t>Klõpsake juhteksemplari tekstilaadide redigeerimiseks</a:t>
            </a:r>
          </a:p>
          <a:p>
            <a:pPr lvl="1"/>
            <a:r>
              <a:rPr lang="et-EE"/>
              <a:t>Teine tase</a:t>
            </a:r>
          </a:p>
          <a:p>
            <a:pPr lvl="2"/>
            <a:r>
              <a:rPr lang="et-EE"/>
              <a:t>Kolmas tase</a:t>
            </a:r>
          </a:p>
          <a:p>
            <a:pPr lvl="3"/>
            <a:r>
              <a:rPr lang="et-EE"/>
              <a:t>Neljas tase</a:t>
            </a:r>
          </a:p>
          <a:p>
            <a:pPr lvl="4"/>
            <a:r>
              <a:rPr lang="et-EE"/>
              <a:t>Viies tase</a:t>
            </a:r>
          </a:p>
        </p:txBody>
      </p:sp>
      <p:sp>
        <p:nvSpPr>
          <p:cNvPr id="4" name="Sisu kohatäide 3">
            <a:extLst>
              <a:ext uri="{FF2B5EF4-FFF2-40B4-BE49-F238E27FC236}">
                <a16:creationId xmlns:a16="http://schemas.microsoft.com/office/drawing/2014/main" id="{6B12CFFC-DD6C-D1E5-FBC0-88D30E422316}"/>
              </a:ext>
            </a:extLst>
          </p:cNvPr>
          <p:cNvSpPr>
            <a:spLocks noGrp="1"/>
          </p:cNvSpPr>
          <p:nvPr>
            <p:ph sz="half" idx="2"/>
          </p:nvPr>
        </p:nvSpPr>
        <p:spPr>
          <a:xfrm>
            <a:off x="10825460" y="8059374"/>
            <a:ext cx="9088041" cy="19209345"/>
          </a:xfrm>
        </p:spPr>
        <p:txBody>
          <a:bodyPr/>
          <a:lstStyle/>
          <a:p>
            <a:pPr lvl="0"/>
            <a:r>
              <a:rPr lang="et-EE"/>
              <a:t>Klõpsake juhteksemplari tekstilaadide redigeerimiseks</a:t>
            </a:r>
          </a:p>
          <a:p>
            <a:pPr lvl="1"/>
            <a:r>
              <a:rPr lang="et-EE"/>
              <a:t>Teine tase</a:t>
            </a:r>
          </a:p>
          <a:p>
            <a:pPr lvl="2"/>
            <a:r>
              <a:rPr lang="et-EE"/>
              <a:t>Kolmas tase</a:t>
            </a:r>
          </a:p>
          <a:p>
            <a:pPr lvl="3"/>
            <a:r>
              <a:rPr lang="et-EE"/>
              <a:t>Neljas tase</a:t>
            </a:r>
          </a:p>
          <a:p>
            <a:pPr lvl="4"/>
            <a:r>
              <a:rPr lang="et-EE"/>
              <a:t>Viies tase</a:t>
            </a:r>
          </a:p>
        </p:txBody>
      </p:sp>
      <p:sp>
        <p:nvSpPr>
          <p:cNvPr id="5" name="Kuupäeva kohatäide 4">
            <a:extLst>
              <a:ext uri="{FF2B5EF4-FFF2-40B4-BE49-F238E27FC236}">
                <a16:creationId xmlns:a16="http://schemas.microsoft.com/office/drawing/2014/main" id="{921DBAE2-C4FC-C444-97E0-ED85EBDDB3E5}"/>
              </a:ext>
            </a:extLst>
          </p:cNvPr>
          <p:cNvSpPr>
            <a:spLocks noGrp="1"/>
          </p:cNvSpPr>
          <p:nvPr>
            <p:ph type="dt" sz="half" idx="10"/>
          </p:nvPr>
        </p:nvSpPr>
        <p:spPr/>
        <p:txBody>
          <a:bodyPr/>
          <a:lstStyle/>
          <a:p>
            <a:fld id="{91971184-5293-46A7-8D90-4EA1ED5A1CEA}" type="datetimeFigureOut">
              <a:rPr lang="et-EE" smtClean="0"/>
              <a:t>10.10.2022</a:t>
            </a:fld>
            <a:endParaRPr lang="et-EE" dirty="0"/>
          </a:p>
        </p:txBody>
      </p:sp>
      <p:sp>
        <p:nvSpPr>
          <p:cNvPr id="6" name="Jaluse kohatäide 5">
            <a:extLst>
              <a:ext uri="{FF2B5EF4-FFF2-40B4-BE49-F238E27FC236}">
                <a16:creationId xmlns:a16="http://schemas.microsoft.com/office/drawing/2014/main" id="{65D6AE41-AB72-A6CE-00D7-13AC66E0B094}"/>
              </a:ext>
            </a:extLst>
          </p:cNvPr>
          <p:cNvSpPr>
            <a:spLocks noGrp="1"/>
          </p:cNvSpPr>
          <p:nvPr>
            <p:ph type="ftr" sz="quarter" idx="11"/>
          </p:nvPr>
        </p:nvSpPr>
        <p:spPr/>
        <p:txBody>
          <a:bodyPr/>
          <a:lstStyle/>
          <a:p>
            <a:endParaRPr lang="et-EE" dirty="0"/>
          </a:p>
        </p:txBody>
      </p:sp>
      <p:sp>
        <p:nvSpPr>
          <p:cNvPr id="7" name="Slaidinumbri kohatäide 6">
            <a:extLst>
              <a:ext uri="{FF2B5EF4-FFF2-40B4-BE49-F238E27FC236}">
                <a16:creationId xmlns:a16="http://schemas.microsoft.com/office/drawing/2014/main" id="{1A86AD52-8B30-7F06-AF10-8A931A635D06}"/>
              </a:ext>
            </a:extLst>
          </p:cNvPr>
          <p:cNvSpPr>
            <a:spLocks noGrp="1"/>
          </p:cNvSpPr>
          <p:nvPr>
            <p:ph type="sldNum" sz="quarter" idx="12"/>
          </p:nvPr>
        </p:nvSpPr>
        <p:spPr/>
        <p:txBody>
          <a:bodyPr/>
          <a:lstStyle/>
          <a:p>
            <a:fld id="{5E196B5C-D0C6-4C82-878B-864AB5FE3FB9}" type="slidenum">
              <a:rPr lang="et-EE" smtClean="0"/>
              <a:t>‹#›</a:t>
            </a:fld>
            <a:endParaRPr lang="et-EE" dirty="0"/>
          </a:p>
        </p:txBody>
      </p:sp>
    </p:spTree>
    <p:extLst>
      <p:ext uri="{BB962C8B-B14F-4D97-AF65-F5344CB8AC3E}">
        <p14:creationId xmlns:p14="http://schemas.microsoft.com/office/powerpoint/2010/main" val="37154322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õrdlus">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D39CEE06-BF78-A2CF-C3BA-16646B36DB29}"/>
              </a:ext>
            </a:extLst>
          </p:cNvPr>
          <p:cNvSpPr>
            <a:spLocks noGrp="1"/>
          </p:cNvSpPr>
          <p:nvPr>
            <p:ph type="title"/>
          </p:nvPr>
        </p:nvSpPr>
        <p:spPr>
          <a:xfrm>
            <a:off x="1472909" y="1611877"/>
            <a:ext cx="18443377" cy="5851808"/>
          </a:xfrm>
        </p:spPr>
        <p:txBody>
          <a:bodyPr/>
          <a:lstStyle/>
          <a:p>
            <a:r>
              <a:rPr lang="et-EE"/>
              <a:t>Klõpsake juhteksemplari pealkirja laadi redigeerimiseks</a:t>
            </a:r>
          </a:p>
        </p:txBody>
      </p:sp>
      <p:sp>
        <p:nvSpPr>
          <p:cNvPr id="3" name="Teksti kohatäide 2">
            <a:extLst>
              <a:ext uri="{FF2B5EF4-FFF2-40B4-BE49-F238E27FC236}">
                <a16:creationId xmlns:a16="http://schemas.microsoft.com/office/drawing/2014/main" id="{FF5297A5-B5EA-3AF8-0B65-B2DBD15BF701}"/>
              </a:ext>
            </a:extLst>
          </p:cNvPr>
          <p:cNvSpPr>
            <a:spLocks noGrp="1"/>
          </p:cNvSpPr>
          <p:nvPr>
            <p:ph type="body" idx="1"/>
          </p:nvPr>
        </p:nvSpPr>
        <p:spPr>
          <a:xfrm>
            <a:off x="1472910" y="7421634"/>
            <a:ext cx="9046275" cy="3637228"/>
          </a:xfrm>
        </p:spPr>
        <p:txBody>
          <a:bodyPr anchor="b"/>
          <a:lstStyle>
            <a:lvl1pPr marL="0" indent="0">
              <a:buNone/>
              <a:defRPr sz="4209" b="1"/>
            </a:lvl1pPr>
            <a:lvl2pPr marL="801883" indent="0">
              <a:buNone/>
              <a:defRPr sz="3508" b="1"/>
            </a:lvl2pPr>
            <a:lvl3pPr marL="1603766" indent="0">
              <a:buNone/>
              <a:defRPr sz="3157" b="1"/>
            </a:lvl3pPr>
            <a:lvl4pPr marL="2405649" indent="0">
              <a:buNone/>
              <a:defRPr sz="2806" b="1"/>
            </a:lvl4pPr>
            <a:lvl5pPr marL="3207532" indent="0">
              <a:buNone/>
              <a:defRPr sz="2806" b="1"/>
            </a:lvl5pPr>
            <a:lvl6pPr marL="4009415" indent="0">
              <a:buNone/>
              <a:defRPr sz="2806" b="1"/>
            </a:lvl6pPr>
            <a:lvl7pPr marL="4811298" indent="0">
              <a:buNone/>
              <a:defRPr sz="2806" b="1"/>
            </a:lvl7pPr>
            <a:lvl8pPr marL="5613182" indent="0">
              <a:buNone/>
              <a:defRPr sz="2806" b="1"/>
            </a:lvl8pPr>
            <a:lvl9pPr marL="6415065" indent="0">
              <a:buNone/>
              <a:defRPr sz="2806" b="1"/>
            </a:lvl9pPr>
          </a:lstStyle>
          <a:p>
            <a:pPr lvl="0"/>
            <a:r>
              <a:rPr lang="et-EE"/>
              <a:t>Klõpsake juhteksemplari tekstilaadide redigeerimiseks</a:t>
            </a:r>
          </a:p>
        </p:txBody>
      </p:sp>
      <p:sp>
        <p:nvSpPr>
          <p:cNvPr id="4" name="Sisu kohatäide 3">
            <a:extLst>
              <a:ext uri="{FF2B5EF4-FFF2-40B4-BE49-F238E27FC236}">
                <a16:creationId xmlns:a16="http://schemas.microsoft.com/office/drawing/2014/main" id="{C0CEBE83-A0D4-EA6E-1B24-56ED8F5697DB}"/>
              </a:ext>
            </a:extLst>
          </p:cNvPr>
          <p:cNvSpPr>
            <a:spLocks noGrp="1"/>
          </p:cNvSpPr>
          <p:nvPr>
            <p:ph sz="half" idx="2"/>
          </p:nvPr>
        </p:nvSpPr>
        <p:spPr>
          <a:xfrm>
            <a:off x="1472910" y="11058863"/>
            <a:ext cx="9046275" cy="16265921"/>
          </a:xfrm>
        </p:spPr>
        <p:txBody>
          <a:bodyPr/>
          <a:lstStyle/>
          <a:p>
            <a:pPr lvl="0"/>
            <a:r>
              <a:rPr lang="et-EE"/>
              <a:t>Klõpsake juhteksemplari tekstilaadide redigeerimiseks</a:t>
            </a:r>
          </a:p>
          <a:p>
            <a:pPr lvl="1"/>
            <a:r>
              <a:rPr lang="et-EE"/>
              <a:t>Teine tase</a:t>
            </a:r>
          </a:p>
          <a:p>
            <a:pPr lvl="2"/>
            <a:r>
              <a:rPr lang="et-EE"/>
              <a:t>Kolmas tase</a:t>
            </a:r>
          </a:p>
          <a:p>
            <a:pPr lvl="3"/>
            <a:r>
              <a:rPr lang="et-EE"/>
              <a:t>Neljas tase</a:t>
            </a:r>
          </a:p>
          <a:p>
            <a:pPr lvl="4"/>
            <a:r>
              <a:rPr lang="et-EE"/>
              <a:t>Viies tase</a:t>
            </a:r>
          </a:p>
        </p:txBody>
      </p:sp>
      <p:sp>
        <p:nvSpPr>
          <p:cNvPr id="5" name="Teksti kohatäide 4">
            <a:extLst>
              <a:ext uri="{FF2B5EF4-FFF2-40B4-BE49-F238E27FC236}">
                <a16:creationId xmlns:a16="http://schemas.microsoft.com/office/drawing/2014/main" id="{42588240-CF7B-FE3C-C58B-FF4141FB802B}"/>
              </a:ext>
            </a:extLst>
          </p:cNvPr>
          <p:cNvSpPr>
            <a:spLocks noGrp="1"/>
          </p:cNvSpPr>
          <p:nvPr>
            <p:ph type="body" sz="quarter" idx="3"/>
          </p:nvPr>
        </p:nvSpPr>
        <p:spPr>
          <a:xfrm>
            <a:off x="10825460" y="7421634"/>
            <a:ext cx="9090826" cy="3637228"/>
          </a:xfrm>
        </p:spPr>
        <p:txBody>
          <a:bodyPr anchor="b"/>
          <a:lstStyle>
            <a:lvl1pPr marL="0" indent="0">
              <a:buNone/>
              <a:defRPr sz="4209" b="1"/>
            </a:lvl1pPr>
            <a:lvl2pPr marL="801883" indent="0">
              <a:buNone/>
              <a:defRPr sz="3508" b="1"/>
            </a:lvl2pPr>
            <a:lvl3pPr marL="1603766" indent="0">
              <a:buNone/>
              <a:defRPr sz="3157" b="1"/>
            </a:lvl3pPr>
            <a:lvl4pPr marL="2405649" indent="0">
              <a:buNone/>
              <a:defRPr sz="2806" b="1"/>
            </a:lvl4pPr>
            <a:lvl5pPr marL="3207532" indent="0">
              <a:buNone/>
              <a:defRPr sz="2806" b="1"/>
            </a:lvl5pPr>
            <a:lvl6pPr marL="4009415" indent="0">
              <a:buNone/>
              <a:defRPr sz="2806" b="1"/>
            </a:lvl6pPr>
            <a:lvl7pPr marL="4811298" indent="0">
              <a:buNone/>
              <a:defRPr sz="2806" b="1"/>
            </a:lvl7pPr>
            <a:lvl8pPr marL="5613182" indent="0">
              <a:buNone/>
              <a:defRPr sz="2806" b="1"/>
            </a:lvl8pPr>
            <a:lvl9pPr marL="6415065" indent="0">
              <a:buNone/>
              <a:defRPr sz="2806" b="1"/>
            </a:lvl9pPr>
          </a:lstStyle>
          <a:p>
            <a:pPr lvl="0"/>
            <a:r>
              <a:rPr lang="et-EE"/>
              <a:t>Klõpsake juhteksemplari tekstilaadide redigeerimiseks</a:t>
            </a:r>
          </a:p>
        </p:txBody>
      </p:sp>
      <p:sp>
        <p:nvSpPr>
          <p:cNvPr id="6" name="Sisu kohatäide 5">
            <a:extLst>
              <a:ext uri="{FF2B5EF4-FFF2-40B4-BE49-F238E27FC236}">
                <a16:creationId xmlns:a16="http://schemas.microsoft.com/office/drawing/2014/main" id="{6BA4D2AC-577D-6534-4D01-996E0B3DFF44}"/>
              </a:ext>
            </a:extLst>
          </p:cNvPr>
          <p:cNvSpPr>
            <a:spLocks noGrp="1"/>
          </p:cNvSpPr>
          <p:nvPr>
            <p:ph sz="quarter" idx="4"/>
          </p:nvPr>
        </p:nvSpPr>
        <p:spPr>
          <a:xfrm>
            <a:off x="10825460" y="11058863"/>
            <a:ext cx="9090826" cy="16265921"/>
          </a:xfrm>
        </p:spPr>
        <p:txBody>
          <a:bodyPr/>
          <a:lstStyle/>
          <a:p>
            <a:pPr lvl="0"/>
            <a:r>
              <a:rPr lang="et-EE"/>
              <a:t>Klõpsake juhteksemplari tekstilaadide redigeerimiseks</a:t>
            </a:r>
          </a:p>
          <a:p>
            <a:pPr lvl="1"/>
            <a:r>
              <a:rPr lang="et-EE"/>
              <a:t>Teine tase</a:t>
            </a:r>
          </a:p>
          <a:p>
            <a:pPr lvl="2"/>
            <a:r>
              <a:rPr lang="et-EE"/>
              <a:t>Kolmas tase</a:t>
            </a:r>
          </a:p>
          <a:p>
            <a:pPr lvl="3"/>
            <a:r>
              <a:rPr lang="et-EE"/>
              <a:t>Neljas tase</a:t>
            </a:r>
          </a:p>
          <a:p>
            <a:pPr lvl="4"/>
            <a:r>
              <a:rPr lang="et-EE"/>
              <a:t>Viies tase</a:t>
            </a:r>
          </a:p>
        </p:txBody>
      </p:sp>
      <p:sp>
        <p:nvSpPr>
          <p:cNvPr id="7" name="Kuupäeva kohatäide 6">
            <a:extLst>
              <a:ext uri="{FF2B5EF4-FFF2-40B4-BE49-F238E27FC236}">
                <a16:creationId xmlns:a16="http://schemas.microsoft.com/office/drawing/2014/main" id="{F30C7A73-BF07-AEE8-65DE-FC11C687C0D2}"/>
              </a:ext>
            </a:extLst>
          </p:cNvPr>
          <p:cNvSpPr>
            <a:spLocks noGrp="1"/>
          </p:cNvSpPr>
          <p:nvPr>
            <p:ph type="dt" sz="half" idx="10"/>
          </p:nvPr>
        </p:nvSpPr>
        <p:spPr/>
        <p:txBody>
          <a:bodyPr/>
          <a:lstStyle/>
          <a:p>
            <a:fld id="{91971184-5293-46A7-8D90-4EA1ED5A1CEA}" type="datetimeFigureOut">
              <a:rPr lang="et-EE" smtClean="0"/>
              <a:t>10.10.2022</a:t>
            </a:fld>
            <a:endParaRPr lang="et-EE" dirty="0"/>
          </a:p>
        </p:txBody>
      </p:sp>
      <p:sp>
        <p:nvSpPr>
          <p:cNvPr id="8" name="Jaluse kohatäide 7">
            <a:extLst>
              <a:ext uri="{FF2B5EF4-FFF2-40B4-BE49-F238E27FC236}">
                <a16:creationId xmlns:a16="http://schemas.microsoft.com/office/drawing/2014/main" id="{931E30AE-8C90-1DEC-0767-EC4BED96BACA}"/>
              </a:ext>
            </a:extLst>
          </p:cNvPr>
          <p:cNvSpPr>
            <a:spLocks noGrp="1"/>
          </p:cNvSpPr>
          <p:nvPr>
            <p:ph type="ftr" sz="quarter" idx="11"/>
          </p:nvPr>
        </p:nvSpPr>
        <p:spPr/>
        <p:txBody>
          <a:bodyPr/>
          <a:lstStyle/>
          <a:p>
            <a:endParaRPr lang="et-EE" dirty="0"/>
          </a:p>
        </p:txBody>
      </p:sp>
      <p:sp>
        <p:nvSpPr>
          <p:cNvPr id="9" name="Slaidinumbri kohatäide 8">
            <a:extLst>
              <a:ext uri="{FF2B5EF4-FFF2-40B4-BE49-F238E27FC236}">
                <a16:creationId xmlns:a16="http://schemas.microsoft.com/office/drawing/2014/main" id="{E784EC2B-5F0B-7720-902F-48D659CB1184}"/>
              </a:ext>
            </a:extLst>
          </p:cNvPr>
          <p:cNvSpPr>
            <a:spLocks noGrp="1"/>
          </p:cNvSpPr>
          <p:nvPr>
            <p:ph type="sldNum" sz="quarter" idx="12"/>
          </p:nvPr>
        </p:nvSpPr>
        <p:spPr/>
        <p:txBody>
          <a:bodyPr/>
          <a:lstStyle/>
          <a:p>
            <a:fld id="{5E196B5C-D0C6-4C82-878B-864AB5FE3FB9}" type="slidenum">
              <a:rPr lang="et-EE" smtClean="0"/>
              <a:t>‹#›</a:t>
            </a:fld>
            <a:endParaRPr lang="et-EE" dirty="0"/>
          </a:p>
        </p:txBody>
      </p:sp>
    </p:spTree>
    <p:extLst>
      <p:ext uri="{BB962C8B-B14F-4D97-AF65-F5344CB8AC3E}">
        <p14:creationId xmlns:p14="http://schemas.microsoft.com/office/powerpoint/2010/main" val="9875236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inult pealkiri">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7270FDDC-CC6C-91F1-CC44-ED7D1653A745}"/>
              </a:ext>
            </a:extLst>
          </p:cNvPr>
          <p:cNvSpPr>
            <a:spLocks noGrp="1"/>
          </p:cNvSpPr>
          <p:nvPr>
            <p:ph type="title"/>
          </p:nvPr>
        </p:nvSpPr>
        <p:spPr/>
        <p:txBody>
          <a:bodyPr/>
          <a:lstStyle/>
          <a:p>
            <a:r>
              <a:rPr lang="et-EE"/>
              <a:t>Klõpsake juhteksemplari pealkirja laadi redigeerimiseks</a:t>
            </a:r>
          </a:p>
        </p:txBody>
      </p:sp>
      <p:sp>
        <p:nvSpPr>
          <p:cNvPr id="3" name="Kuupäeva kohatäide 2">
            <a:extLst>
              <a:ext uri="{FF2B5EF4-FFF2-40B4-BE49-F238E27FC236}">
                <a16:creationId xmlns:a16="http://schemas.microsoft.com/office/drawing/2014/main" id="{3FC4337D-C572-BE69-A210-A429B8F2B2BD}"/>
              </a:ext>
            </a:extLst>
          </p:cNvPr>
          <p:cNvSpPr>
            <a:spLocks noGrp="1"/>
          </p:cNvSpPr>
          <p:nvPr>
            <p:ph type="dt" sz="half" idx="10"/>
          </p:nvPr>
        </p:nvSpPr>
        <p:spPr/>
        <p:txBody>
          <a:bodyPr/>
          <a:lstStyle/>
          <a:p>
            <a:fld id="{91971184-5293-46A7-8D90-4EA1ED5A1CEA}" type="datetimeFigureOut">
              <a:rPr lang="et-EE" smtClean="0"/>
              <a:t>10.10.2022</a:t>
            </a:fld>
            <a:endParaRPr lang="et-EE" dirty="0"/>
          </a:p>
        </p:txBody>
      </p:sp>
      <p:sp>
        <p:nvSpPr>
          <p:cNvPr id="4" name="Jaluse kohatäide 3">
            <a:extLst>
              <a:ext uri="{FF2B5EF4-FFF2-40B4-BE49-F238E27FC236}">
                <a16:creationId xmlns:a16="http://schemas.microsoft.com/office/drawing/2014/main" id="{C9F5334C-ABA7-4DC9-8FC2-F9C14F11E36B}"/>
              </a:ext>
            </a:extLst>
          </p:cNvPr>
          <p:cNvSpPr>
            <a:spLocks noGrp="1"/>
          </p:cNvSpPr>
          <p:nvPr>
            <p:ph type="ftr" sz="quarter" idx="11"/>
          </p:nvPr>
        </p:nvSpPr>
        <p:spPr/>
        <p:txBody>
          <a:bodyPr/>
          <a:lstStyle/>
          <a:p>
            <a:endParaRPr lang="et-EE" dirty="0"/>
          </a:p>
        </p:txBody>
      </p:sp>
      <p:sp>
        <p:nvSpPr>
          <p:cNvPr id="5" name="Slaidinumbri kohatäide 4">
            <a:extLst>
              <a:ext uri="{FF2B5EF4-FFF2-40B4-BE49-F238E27FC236}">
                <a16:creationId xmlns:a16="http://schemas.microsoft.com/office/drawing/2014/main" id="{394724F7-4AB2-BA24-85A4-6E17BF5C5B7F}"/>
              </a:ext>
            </a:extLst>
          </p:cNvPr>
          <p:cNvSpPr>
            <a:spLocks noGrp="1"/>
          </p:cNvSpPr>
          <p:nvPr>
            <p:ph type="sldNum" sz="quarter" idx="12"/>
          </p:nvPr>
        </p:nvSpPr>
        <p:spPr/>
        <p:txBody>
          <a:bodyPr/>
          <a:lstStyle/>
          <a:p>
            <a:fld id="{5E196B5C-D0C6-4C82-878B-864AB5FE3FB9}" type="slidenum">
              <a:rPr lang="et-EE" smtClean="0"/>
              <a:t>‹#›</a:t>
            </a:fld>
            <a:endParaRPr lang="et-EE" dirty="0"/>
          </a:p>
        </p:txBody>
      </p:sp>
    </p:spTree>
    <p:extLst>
      <p:ext uri="{BB962C8B-B14F-4D97-AF65-F5344CB8AC3E}">
        <p14:creationId xmlns:p14="http://schemas.microsoft.com/office/powerpoint/2010/main" val="30019247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ühi">
    <p:spTree>
      <p:nvGrpSpPr>
        <p:cNvPr id="1" name=""/>
        <p:cNvGrpSpPr/>
        <p:nvPr/>
      </p:nvGrpSpPr>
      <p:grpSpPr>
        <a:xfrm>
          <a:off x="0" y="0"/>
          <a:ext cx="0" cy="0"/>
          <a:chOff x="0" y="0"/>
          <a:chExt cx="0" cy="0"/>
        </a:xfrm>
      </p:grpSpPr>
      <p:sp>
        <p:nvSpPr>
          <p:cNvPr id="2" name="Kuupäeva kohatäide 1">
            <a:extLst>
              <a:ext uri="{FF2B5EF4-FFF2-40B4-BE49-F238E27FC236}">
                <a16:creationId xmlns:a16="http://schemas.microsoft.com/office/drawing/2014/main" id="{5F2FA38B-BA30-BD49-AA28-F1828BB808FC}"/>
              </a:ext>
            </a:extLst>
          </p:cNvPr>
          <p:cNvSpPr>
            <a:spLocks noGrp="1"/>
          </p:cNvSpPr>
          <p:nvPr>
            <p:ph type="dt" sz="half" idx="10"/>
          </p:nvPr>
        </p:nvSpPr>
        <p:spPr/>
        <p:txBody>
          <a:bodyPr/>
          <a:lstStyle/>
          <a:p>
            <a:fld id="{91971184-5293-46A7-8D90-4EA1ED5A1CEA}" type="datetimeFigureOut">
              <a:rPr lang="et-EE" smtClean="0"/>
              <a:t>10.10.2022</a:t>
            </a:fld>
            <a:endParaRPr lang="et-EE" dirty="0"/>
          </a:p>
        </p:txBody>
      </p:sp>
      <p:sp>
        <p:nvSpPr>
          <p:cNvPr id="3" name="Jaluse kohatäide 2">
            <a:extLst>
              <a:ext uri="{FF2B5EF4-FFF2-40B4-BE49-F238E27FC236}">
                <a16:creationId xmlns:a16="http://schemas.microsoft.com/office/drawing/2014/main" id="{3B85D591-03F7-58C7-CF17-971539F053D7}"/>
              </a:ext>
            </a:extLst>
          </p:cNvPr>
          <p:cNvSpPr>
            <a:spLocks noGrp="1"/>
          </p:cNvSpPr>
          <p:nvPr>
            <p:ph type="ftr" sz="quarter" idx="11"/>
          </p:nvPr>
        </p:nvSpPr>
        <p:spPr/>
        <p:txBody>
          <a:bodyPr/>
          <a:lstStyle/>
          <a:p>
            <a:endParaRPr lang="et-EE" dirty="0"/>
          </a:p>
        </p:txBody>
      </p:sp>
      <p:sp>
        <p:nvSpPr>
          <p:cNvPr id="4" name="Slaidinumbri kohatäide 3">
            <a:extLst>
              <a:ext uri="{FF2B5EF4-FFF2-40B4-BE49-F238E27FC236}">
                <a16:creationId xmlns:a16="http://schemas.microsoft.com/office/drawing/2014/main" id="{D2F7B388-FF53-77DD-598B-B2BBC3F59D6D}"/>
              </a:ext>
            </a:extLst>
          </p:cNvPr>
          <p:cNvSpPr>
            <a:spLocks noGrp="1"/>
          </p:cNvSpPr>
          <p:nvPr>
            <p:ph type="sldNum" sz="quarter" idx="12"/>
          </p:nvPr>
        </p:nvSpPr>
        <p:spPr/>
        <p:txBody>
          <a:bodyPr/>
          <a:lstStyle/>
          <a:p>
            <a:fld id="{5E196B5C-D0C6-4C82-878B-864AB5FE3FB9}" type="slidenum">
              <a:rPr lang="et-EE" smtClean="0"/>
              <a:t>‹#›</a:t>
            </a:fld>
            <a:endParaRPr lang="et-EE" dirty="0"/>
          </a:p>
        </p:txBody>
      </p:sp>
    </p:spTree>
    <p:extLst>
      <p:ext uri="{BB962C8B-B14F-4D97-AF65-F5344CB8AC3E}">
        <p14:creationId xmlns:p14="http://schemas.microsoft.com/office/powerpoint/2010/main" val="556839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Pealdisega sisu">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726923F5-7172-235B-583F-3926C3C42873}"/>
              </a:ext>
            </a:extLst>
          </p:cNvPr>
          <p:cNvSpPr>
            <a:spLocks noGrp="1"/>
          </p:cNvSpPr>
          <p:nvPr>
            <p:ph type="title"/>
          </p:nvPr>
        </p:nvSpPr>
        <p:spPr>
          <a:xfrm>
            <a:off x="1472910" y="2018348"/>
            <a:ext cx="6896775" cy="7064216"/>
          </a:xfrm>
        </p:spPr>
        <p:txBody>
          <a:bodyPr anchor="b"/>
          <a:lstStyle>
            <a:lvl1pPr>
              <a:defRPr sz="5612"/>
            </a:lvl1pPr>
          </a:lstStyle>
          <a:p>
            <a:r>
              <a:rPr lang="et-EE"/>
              <a:t>Klõpsake juhteksemplari pealkirja laadi redigeerimiseks</a:t>
            </a:r>
          </a:p>
        </p:txBody>
      </p:sp>
      <p:sp>
        <p:nvSpPr>
          <p:cNvPr id="3" name="Sisu kohatäide 2">
            <a:extLst>
              <a:ext uri="{FF2B5EF4-FFF2-40B4-BE49-F238E27FC236}">
                <a16:creationId xmlns:a16="http://schemas.microsoft.com/office/drawing/2014/main" id="{658D7517-242D-C1FA-717E-EFEE4E80E772}"/>
              </a:ext>
            </a:extLst>
          </p:cNvPr>
          <p:cNvSpPr>
            <a:spLocks noGrp="1"/>
          </p:cNvSpPr>
          <p:nvPr>
            <p:ph idx="1"/>
          </p:nvPr>
        </p:nvSpPr>
        <p:spPr>
          <a:xfrm>
            <a:off x="9090826" y="4359072"/>
            <a:ext cx="10825460" cy="21515024"/>
          </a:xfrm>
        </p:spPr>
        <p:txBody>
          <a:bodyPr/>
          <a:lstStyle>
            <a:lvl1pPr>
              <a:defRPr sz="5612"/>
            </a:lvl1pPr>
            <a:lvl2pPr>
              <a:defRPr sz="4911"/>
            </a:lvl2pPr>
            <a:lvl3pPr>
              <a:defRPr sz="4209"/>
            </a:lvl3pPr>
            <a:lvl4pPr>
              <a:defRPr sz="3508"/>
            </a:lvl4pPr>
            <a:lvl5pPr>
              <a:defRPr sz="3508"/>
            </a:lvl5pPr>
            <a:lvl6pPr>
              <a:defRPr sz="3508"/>
            </a:lvl6pPr>
            <a:lvl7pPr>
              <a:defRPr sz="3508"/>
            </a:lvl7pPr>
            <a:lvl8pPr>
              <a:defRPr sz="3508"/>
            </a:lvl8pPr>
            <a:lvl9pPr>
              <a:defRPr sz="3508"/>
            </a:lvl9pPr>
          </a:lstStyle>
          <a:p>
            <a:pPr lvl="0"/>
            <a:r>
              <a:rPr lang="et-EE"/>
              <a:t>Klõpsake juhteksemplari tekstilaadide redigeerimiseks</a:t>
            </a:r>
          </a:p>
          <a:p>
            <a:pPr lvl="1"/>
            <a:r>
              <a:rPr lang="et-EE"/>
              <a:t>Teine tase</a:t>
            </a:r>
          </a:p>
          <a:p>
            <a:pPr lvl="2"/>
            <a:r>
              <a:rPr lang="et-EE"/>
              <a:t>Kolmas tase</a:t>
            </a:r>
          </a:p>
          <a:p>
            <a:pPr lvl="3"/>
            <a:r>
              <a:rPr lang="et-EE"/>
              <a:t>Neljas tase</a:t>
            </a:r>
          </a:p>
          <a:p>
            <a:pPr lvl="4"/>
            <a:r>
              <a:rPr lang="et-EE"/>
              <a:t>Viies tase</a:t>
            </a:r>
          </a:p>
        </p:txBody>
      </p:sp>
      <p:sp>
        <p:nvSpPr>
          <p:cNvPr id="4" name="Teksti kohatäide 3">
            <a:extLst>
              <a:ext uri="{FF2B5EF4-FFF2-40B4-BE49-F238E27FC236}">
                <a16:creationId xmlns:a16="http://schemas.microsoft.com/office/drawing/2014/main" id="{F499157C-4036-2FC9-C287-D6835BF8A2F3}"/>
              </a:ext>
            </a:extLst>
          </p:cNvPr>
          <p:cNvSpPr>
            <a:spLocks noGrp="1"/>
          </p:cNvSpPr>
          <p:nvPr>
            <p:ph type="body" sz="half" idx="2"/>
          </p:nvPr>
        </p:nvSpPr>
        <p:spPr>
          <a:xfrm>
            <a:off x="1472910" y="9082564"/>
            <a:ext cx="6896775" cy="16826573"/>
          </a:xfrm>
        </p:spPr>
        <p:txBody>
          <a:bodyPr/>
          <a:lstStyle>
            <a:lvl1pPr marL="0" indent="0">
              <a:buNone/>
              <a:defRPr sz="2806"/>
            </a:lvl1pPr>
            <a:lvl2pPr marL="801883" indent="0">
              <a:buNone/>
              <a:defRPr sz="2455"/>
            </a:lvl2pPr>
            <a:lvl3pPr marL="1603766" indent="0">
              <a:buNone/>
              <a:defRPr sz="2105"/>
            </a:lvl3pPr>
            <a:lvl4pPr marL="2405649" indent="0">
              <a:buNone/>
              <a:defRPr sz="1754"/>
            </a:lvl4pPr>
            <a:lvl5pPr marL="3207532" indent="0">
              <a:buNone/>
              <a:defRPr sz="1754"/>
            </a:lvl5pPr>
            <a:lvl6pPr marL="4009415" indent="0">
              <a:buNone/>
              <a:defRPr sz="1754"/>
            </a:lvl6pPr>
            <a:lvl7pPr marL="4811298" indent="0">
              <a:buNone/>
              <a:defRPr sz="1754"/>
            </a:lvl7pPr>
            <a:lvl8pPr marL="5613182" indent="0">
              <a:buNone/>
              <a:defRPr sz="1754"/>
            </a:lvl8pPr>
            <a:lvl9pPr marL="6415065" indent="0">
              <a:buNone/>
              <a:defRPr sz="1754"/>
            </a:lvl9pPr>
          </a:lstStyle>
          <a:p>
            <a:pPr lvl="0"/>
            <a:r>
              <a:rPr lang="et-EE"/>
              <a:t>Klõpsake juhteksemplari tekstilaadide redigeerimiseks</a:t>
            </a:r>
          </a:p>
        </p:txBody>
      </p:sp>
      <p:sp>
        <p:nvSpPr>
          <p:cNvPr id="5" name="Kuupäeva kohatäide 4">
            <a:extLst>
              <a:ext uri="{FF2B5EF4-FFF2-40B4-BE49-F238E27FC236}">
                <a16:creationId xmlns:a16="http://schemas.microsoft.com/office/drawing/2014/main" id="{E48E97E2-7F62-D405-0A54-AEA16788C71D}"/>
              </a:ext>
            </a:extLst>
          </p:cNvPr>
          <p:cNvSpPr>
            <a:spLocks noGrp="1"/>
          </p:cNvSpPr>
          <p:nvPr>
            <p:ph type="dt" sz="half" idx="10"/>
          </p:nvPr>
        </p:nvSpPr>
        <p:spPr/>
        <p:txBody>
          <a:bodyPr/>
          <a:lstStyle/>
          <a:p>
            <a:fld id="{91971184-5293-46A7-8D90-4EA1ED5A1CEA}" type="datetimeFigureOut">
              <a:rPr lang="et-EE" smtClean="0"/>
              <a:t>10.10.2022</a:t>
            </a:fld>
            <a:endParaRPr lang="et-EE" dirty="0"/>
          </a:p>
        </p:txBody>
      </p:sp>
      <p:sp>
        <p:nvSpPr>
          <p:cNvPr id="6" name="Jaluse kohatäide 5">
            <a:extLst>
              <a:ext uri="{FF2B5EF4-FFF2-40B4-BE49-F238E27FC236}">
                <a16:creationId xmlns:a16="http://schemas.microsoft.com/office/drawing/2014/main" id="{E6C67B14-ED1E-EC98-4F62-F22669021C1C}"/>
              </a:ext>
            </a:extLst>
          </p:cNvPr>
          <p:cNvSpPr>
            <a:spLocks noGrp="1"/>
          </p:cNvSpPr>
          <p:nvPr>
            <p:ph type="ftr" sz="quarter" idx="11"/>
          </p:nvPr>
        </p:nvSpPr>
        <p:spPr/>
        <p:txBody>
          <a:bodyPr/>
          <a:lstStyle/>
          <a:p>
            <a:endParaRPr lang="et-EE" dirty="0"/>
          </a:p>
        </p:txBody>
      </p:sp>
      <p:sp>
        <p:nvSpPr>
          <p:cNvPr id="7" name="Slaidinumbri kohatäide 6">
            <a:extLst>
              <a:ext uri="{FF2B5EF4-FFF2-40B4-BE49-F238E27FC236}">
                <a16:creationId xmlns:a16="http://schemas.microsoft.com/office/drawing/2014/main" id="{2D24B564-C1B2-0C98-292A-205EE249815F}"/>
              </a:ext>
            </a:extLst>
          </p:cNvPr>
          <p:cNvSpPr>
            <a:spLocks noGrp="1"/>
          </p:cNvSpPr>
          <p:nvPr>
            <p:ph type="sldNum" sz="quarter" idx="12"/>
          </p:nvPr>
        </p:nvSpPr>
        <p:spPr/>
        <p:txBody>
          <a:bodyPr/>
          <a:lstStyle/>
          <a:p>
            <a:fld id="{5E196B5C-D0C6-4C82-878B-864AB5FE3FB9}" type="slidenum">
              <a:rPr lang="et-EE" smtClean="0"/>
              <a:t>‹#›</a:t>
            </a:fld>
            <a:endParaRPr lang="et-EE" dirty="0"/>
          </a:p>
        </p:txBody>
      </p:sp>
    </p:spTree>
    <p:extLst>
      <p:ext uri="{BB962C8B-B14F-4D97-AF65-F5344CB8AC3E}">
        <p14:creationId xmlns:p14="http://schemas.microsoft.com/office/powerpoint/2010/main" val="22754106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ldiallkirjaga pilt">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3DC1E25A-26E2-8504-E2BF-78CF4B4A1BED}"/>
              </a:ext>
            </a:extLst>
          </p:cNvPr>
          <p:cNvSpPr>
            <a:spLocks noGrp="1"/>
          </p:cNvSpPr>
          <p:nvPr>
            <p:ph type="title"/>
          </p:nvPr>
        </p:nvSpPr>
        <p:spPr>
          <a:xfrm>
            <a:off x="1472910" y="2018348"/>
            <a:ext cx="6896775" cy="7064216"/>
          </a:xfrm>
        </p:spPr>
        <p:txBody>
          <a:bodyPr anchor="b"/>
          <a:lstStyle>
            <a:lvl1pPr>
              <a:defRPr sz="5612"/>
            </a:lvl1pPr>
          </a:lstStyle>
          <a:p>
            <a:r>
              <a:rPr lang="et-EE"/>
              <a:t>Klõpsake juhteksemplari pealkirja laadi redigeerimiseks</a:t>
            </a:r>
          </a:p>
        </p:txBody>
      </p:sp>
      <p:sp>
        <p:nvSpPr>
          <p:cNvPr id="3" name="Pildi kohatäide 2">
            <a:extLst>
              <a:ext uri="{FF2B5EF4-FFF2-40B4-BE49-F238E27FC236}">
                <a16:creationId xmlns:a16="http://schemas.microsoft.com/office/drawing/2014/main" id="{C6032F03-BFA4-DC96-2618-AEBFD89B649B}"/>
              </a:ext>
            </a:extLst>
          </p:cNvPr>
          <p:cNvSpPr>
            <a:spLocks noGrp="1"/>
          </p:cNvSpPr>
          <p:nvPr>
            <p:ph type="pic" idx="1"/>
          </p:nvPr>
        </p:nvSpPr>
        <p:spPr>
          <a:xfrm>
            <a:off x="9090826" y="4359072"/>
            <a:ext cx="10825460" cy="21515024"/>
          </a:xfrm>
        </p:spPr>
        <p:txBody>
          <a:bodyPr/>
          <a:lstStyle>
            <a:lvl1pPr marL="0" indent="0">
              <a:buNone/>
              <a:defRPr sz="5612"/>
            </a:lvl1pPr>
            <a:lvl2pPr marL="801883" indent="0">
              <a:buNone/>
              <a:defRPr sz="4911"/>
            </a:lvl2pPr>
            <a:lvl3pPr marL="1603766" indent="0">
              <a:buNone/>
              <a:defRPr sz="4209"/>
            </a:lvl3pPr>
            <a:lvl4pPr marL="2405649" indent="0">
              <a:buNone/>
              <a:defRPr sz="3508"/>
            </a:lvl4pPr>
            <a:lvl5pPr marL="3207532" indent="0">
              <a:buNone/>
              <a:defRPr sz="3508"/>
            </a:lvl5pPr>
            <a:lvl6pPr marL="4009415" indent="0">
              <a:buNone/>
              <a:defRPr sz="3508"/>
            </a:lvl6pPr>
            <a:lvl7pPr marL="4811298" indent="0">
              <a:buNone/>
              <a:defRPr sz="3508"/>
            </a:lvl7pPr>
            <a:lvl8pPr marL="5613182" indent="0">
              <a:buNone/>
              <a:defRPr sz="3508"/>
            </a:lvl8pPr>
            <a:lvl9pPr marL="6415065" indent="0">
              <a:buNone/>
              <a:defRPr sz="3508"/>
            </a:lvl9pPr>
          </a:lstStyle>
          <a:p>
            <a:endParaRPr lang="et-EE" dirty="0"/>
          </a:p>
        </p:txBody>
      </p:sp>
      <p:sp>
        <p:nvSpPr>
          <p:cNvPr id="4" name="Teksti kohatäide 3">
            <a:extLst>
              <a:ext uri="{FF2B5EF4-FFF2-40B4-BE49-F238E27FC236}">
                <a16:creationId xmlns:a16="http://schemas.microsoft.com/office/drawing/2014/main" id="{A67DD559-42D4-250B-B9A4-653606FFA7E4}"/>
              </a:ext>
            </a:extLst>
          </p:cNvPr>
          <p:cNvSpPr>
            <a:spLocks noGrp="1"/>
          </p:cNvSpPr>
          <p:nvPr>
            <p:ph type="body" sz="half" idx="2"/>
          </p:nvPr>
        </p:nvSpPr>
        <p:spPr>
          <a:xfrm>
            <a:off x="1472910" y="9082564"/>
            <a:ext cx="6896775" cy="16826573"/>
          </a:xfrm>
        </p:spPr>
        <p:txBody>
          <a:bodyPr/>
          <a:lstStyle>
            <a:lvl1pPr marL="0" indent="0">
              <a:buNone/>
              <a:defRPr sz="2806"/>
            </a:lvl1pPr>
            <a:lvl2pPr marL="801883" indent="0">
              <a:buNone/>
              <a:defRPr sz="2455"/>
            </a:lvl2pPr>
            <a:lvl3pPr marL="1603766" indent="0">
              <a:buNone/>
              <a:defRPr sz="2105"/>
            </a:lvl3pPr>
            <a:lvl4pPr marL="2405649" indent="0">
              <a:buNone/>
              <a:defRPr sz="1754"/>
            </a:lvl4pPr>
            <a:lvl5pPr marL="3207532" indent="0">
              <a:buNone/>
              <a:defRPr sz="1754"/>
            </a:lvl5pPr>
            <a:lvl6pPr marL="4009415" indent="0">
              <a:buNone/>
              <a:defRPr sz="1754"/>
            </a:lvl6pPr>
            <a:lvl7pPr marL="4811298" indent="0">
              <a:buNone/>
              <a:defRPr sz="1754"/>
            </a:lvl7pPr>
            <a:lvl8pPr marL="5613182" indent="0">
              <a:buNone/>
              <a:defRPr sz="1754"/>
            </a:lvl8pPr>
            <a:lvl9pPr marL="6415065" indent="0">
              <a:buNone/>
              <a:defRPr sz="1754"/>
            </a:lvl9pPr>
          </a:lstStyle>
          <a:p>
            <a:pPr lvl="0"/>
            <a:r>
              <a:rPr lang="et-EE"/>
              <a:t>Klõpsake juhteksemplari tekstilaadide redigeerimiseks</a:t>
            </a:r>
          </a:p>
        </p:txBody>
      </p:sp>
      <p:sp>
        <p:nvSpPr>
          <p:cNvPr id="5" name="Kuupäeva kohatäide 4">
            <a:extLst>
              <a:ext uri="{FF2B5EF4-FFF2-40B4-BE49-F238E27FC236}">
                <a16:creationId xmlns:a16="http://schemas.microsoft.com/office/drawing/2014/main" id="{089ECF90-0221-94C2-BD66-263F3FDC901F}"/>
              </a:ext>
            </a:extLst>
          </p:cNvPr>
          <p:cNvSpPr>
            <a:spLocks noGrp="1"/>
          </p:cNvSpPr>
          <p:nvPr>
            <p:ph type="dt" sz="half" idx="10"/>
          </p:nvPr>
        </p:nvSpPr>
        <p:spPr/>
        <p:txBody>
          <a:bodyPr/>
          <a:lstStyle/>
          <a:p>
            <a:fld id="{91971184-5293-46A7-8D90-4EA1ED5A1CEA}" type="datetimeFigureOut">
              <a:rPr lang="et-EE" smtClean="0"/>
              <a:t>10.10.2022</a:t>
            </a:fld>
            <a:endParaRPr lang="et-EE" dirty="0"/>
          </a:p>
        </p:txBody>
      </p:sp>
      <p:sp>
        <p:nvSpPr>
          <p:cNvPr id="6" name="Jaluse kohatäide 5">
            <a:extLst>
              <a:ext uri="{FF2B5EF4-FFF2-40B4-BE49-F238E27FC236}">
                <a16:creationId xmlns:a16="http://schemas.microsoft.com/office/drawing/2014/main" id="{D68B7FBE-2ADD-0C62-F433-0620CD98A780}"/>
              </a:ext>
            </a:extLst>
          </p:cNvPr>
          <p:cNvSpPr>
            <a:spLocks noGrp="1"/>
          </p:cNvSpPr>
          <p:nvPr>
            <p:ph type="ftr" sz="quarter" idx="11"/>
          </p:nvPr>
        </p:nvSpPr>
        <p:spPr/>
        <p:txBody>
          <a:bodyPr/>
          <a:lstStyle/>
          <a:p>
            <a:endParaRPr lang="et-EE" dirty="0"/>
          </a:p>
        </p:txBody>
      </p:sp>
      <p:sp>
        <p:nvSpPr>
          <p:cNvPr id="7" name="Slaidinumbri kohatäide 6">
            <a:extLst>
              <a:ext uri="{FF2B5EF4-FFF2-40B4-BE49-F238E27FC236}">
                <a16:creationId xmlns:a16="http://schemas.microsoft.com/office/drawing/2014/main" id="{88346398-01B0-ED2B-A230-D45083D7D4C6}"/>
              </a:ext>
            </a:extLst>
          </p:cNvPr>
          <p:cNvSpPr>
            <a:spLocks noGrp="1"/>
          </p:cNvSpPr>
          <p:nvPr>
            <p:ph type="sldNum" sz="quarter" idx="12"/>
          </p:nvPr>
        </p:nvSpPr>
        <p:spPr/>
        <p:txBody>
          <a:bodyPr/>
          <a:lstStyle/>
          <a:p>
            <a:fld id="{5E196B5C-D0C6-4C82-878B-864AB5FE3FB9}" type="slidenum">
              <a:rPr lang="et-EE" smtClean="0"/>
              <a:t>‹#›</a:t>
            </a:fld>
            <a:endParaRPr lang="et-EE" dirty="0"/>
          </a:p>
        </p:txBody>
      </p:sp>
    </p:spTree>
    <p:extLst>
      <p:ext uri="{BB962C8B-B14F-4D97-AF65-F5344CB8AC3E}">
        <p14:creationId xmlns:p14="http://schemas.microsoft.com/office/powerpoint/2010/main" val="21397524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itel ja vertikaaltekst">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6D8EEC1D-6B79-FFEE-F3AE-7894F985AB53}"/>
              </a:ext>
            </a:extLst>
          </p:cNvPr>
          <p:cNvSpPr>
            <a:spLocks noGrp="1"/>
          </p:cNvSpPr>
          <p:nvPr>
            <p:ph type="title"/>
          </p:nvPr>
        </p:nvSpPr>
        <p:spPr/>
        <p:txBody>
          <a:bodyPr/>
          <a:lstStyle/>
          <a:p>
            <a:r>
              <a:rPr lang="et-EE"/>
              <a:t>Klõpsake juhteksemplari pealkirja laadi redigeerimiseks</a:t>
            </a:r>
          </a:p>
        </p:txBody>
      </p:sp>
      <p:sp>
        <p:nvSpPr>
          <p:cNvPr id="3" name="Vertikaalteksti kohatäide 2">
            <a:extLst>
              <a:ext uri="{FF2B5EF4-FFF2-40B4-BE49-F238E27FC236}">
                <a16:creationId xmlns:a16="http://schemas.microsoft.com/office/drawing/2014/main" id="{11F34EAE-2791-6B07-8D31-ACE33E206070}"/>
              </a:ext>
            </a:extLst>
          </p:cNvPr>
          <p:cNvSpPr>
            <a:spLocks noGrp="1"/>
          </p:cNvSpPr>
          <p:nvPr>
            <p:ph type="body" orient="vert" idx="1"/>
          </p:nvPr>
        </p:nvSpPr>
        <p:spPr/>
        <p:txBody>
          <a:bodyPr vert="eaVert"/>
          <a:lstStyle/>
          <a:p>
            <a:pPr lvl="0"/>
            <a:r>
              <a:rPr lang="et-EE"/>
              <a:t>Klõpsake juhteksemplari tekstilaadide redigeerimiseks</a:t>
            </a:r>
          </a:p>
          <a:p>
            <a:pPr lvl="1"/>
            <a:r>
              <a:rPr lang="et-EE"/>
              <a:t>Teine tase</a:t>
            </a:r>
          </a:p>
          <a:p>
            <a:pPr lvl="2"/>
            <a:r>
              <a:rPr lang="et-EE"/>
              <a:t>Kolmas tase</a:t>
            </a:r>
          </a:p>
          <a:p>
            <a:pPr lvl="3"/>
            <a:r>
              <a:rPr lang="et-EE"/>
              <a:t>Neljas tase</a:t>
            </a:r>
          </a:p>
          <a:p>
            <a:pPr lvl="4"/>
            <a:r>
              <a:rPr lang="et-EE"/>
              <a:t>Viies tase</a:t>
            </a:r>
          </a:p>
        </p:txBody>
      </p:sp>
      <p:sp>
        <p:nvSpPr>
          <p:cNvPr id="4" name="Kuupäeva kohatäide 3">
            <a:extLst>
              <a:ext uri="{FF2B5EF4-FFF2-40B4-BE49-F238E27FC236}">
                <a16:creationId xmlns:a16="http://schemas.microsoft.com/office/drawing/2014/main" id="{7877E368-DA13-A622-2E48-BC70750A1D4D}"/>
              </a:ext>
            </a:extLst>
          </p:cNvPr>
          <p:cNvSpPr>
            <a:spLocks noGrp="1"/>
          </p:cNvSpPr>
          <p:nvPr>
            <p:ph type="dt" sz="half" idx="10"/>
          </p:nvPr>
        </p:nvSpPr>
        <p:spPr/>
        <p:txBody>
          <a:bodyPr/>
          <a:lstStyle/>
          <a:p>
            <a:fld id="{91971184-5293-46A7-8D90-4EA1ED5A1CEA}" type="datetimeFigureOut">
              <a:rPr lang="et-EE" smtClean="0"/>
              <a:t>10.10.2022</a:t>
            </a:fld>
            <a:endParaRPr lang="et-EE" dirty="0"/>
          </a:p>
        </p:txBody>
      </p:sp>
      <p:sp>
        <p:nvSpPr>
          <p:cNvPr id="5" name="Jaluse kohatäide 4">
            <a:extLst>
              <a:ext uri="{FF2B5EF4-FFF2-40B4-BE49-F238E27FC236}">
                <a16:creationId xmlns:a16="http://schemas.microsoft.com/office/drawing/2014/main" id="{8EF3574D-93B0-0DED-2CB3-AFD4DB2E6D89}"/>
              </a:ext>
            </a:extLst>
          </p:cNvPr>
          <p:cNvSpPr>
            <a:spLocks noGrp="1"/>
          </p:cNvSpPr>
          <p:nvPr>
            <p:ph type="ftr" sz="quarter" idx="11"/>
          </p:nvPr>
        </p:nvSpPr>
        <p:spPr/>
        <p:txBody>
          <a:bodyPr/>
          <a:lstStyle/>
          <a:p>
            <a:endParaRPr lang="et-EE" dirty="0"/>
          </a:p>
        </p:txBody>
      </p:sp>
      <p:sp>
        <p:nvSpPr>
          <p:cNvPr id="6" name="Slaidinumbri kohatäide 5">
            <a:extLst>
              <a:ext uri="{FF2B5EF4-FFF2-40B4-BE49-F238E27FC236}">
                <a16:creationId xmlns:a16="http://schemas.microsoft.com/office/drawing/2014/main" id="{DCAAF7B8-6519-4A2C-7F2F-F0B662D5907F}"/>
              </a:ext>
            </a:extLst>
          </p:cNvPr>
          <p:cNvSpPr>
            <a:spLocks noGrp="1"/>
          </p:cNvSpPr>
          <p:nvPr>
            <p:ph type="sldNum" sz="quarter" idx="12"/>
          </p:nvPr>
        </p:nvSpPr>
        <p:spPr/>
        <p:txBody>
          <a:bodyPr/>
          <a:lstStyle/>
          <a:p>
            <a:fld id="{5E196B5C-D0C6-4C82-878B-864AB5FE3FB9}" type="slidenum">
              <a:rPr lang="et-EE" smtClean="0"/>
              <a:t>‹#›</a:t>
            </a:fld>
            <a:endParaRPr lang="et-EE" dirty="0"/>
          </a:p>
        </p:txBody>
      </p:sp>
    </p:spTree>
    <p:extLst>
      <p:ext uri="{BB962C8B-B14F-4D97-AF65-F5344CB8AC3E}">
        <p14:creationId xmlns:p14="http://schemas.microsoft.com/office/powerpoint/2010/main" val="37630884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altiitel ja tekst">
    <p:spTree>
      <p:nvGrpSpPr>
        <p:cNvPr id="1" name=""/>
        <p:cNvGrpSpPr/>
        <p:nvPr/>
      </p:nvGrpSpPr>
      <p:grpSpPr>
        <a:xfrm>
          <a:off x="0" y="0"/>
          <a:ext cx="0" cy="0"/>
          <a:chOff x="0" y="0"/>
          <a:chExt cx="0" cy="0"/>
        </a:xfrm>
      </p:grpSpPr>
      <p:sp>
        <p:nvSpPr>
          <p:cNvPr id="2" name="Vertikaaltiitel 1">
            <a:extLst>
              <a:ext uri="{FF2B5EF4-FFF2-40B4-BE49-F238E27FC236}">
                <a16:creationId xmlns:a16="http://schemas.microsoft.com/office/drawing/2014/main" id="{CF4C1758-D254-01FC-C009-4F3BFB56F108}"/>
              </a:ext>
            </a:extLst>
          </p:cNvPr>
          <p:cNvSpPr>
            <a:spLocks noGrp="1"/>
          </p:cNvSpPr>
          <p:nvPr>
            <p:ph type="title" orient="vert"/>
          </p:nvPr>
        </p:nvSpPr>
        <p:spPr>
          <a:xfrm>
            <a:off x="15302657" y="1611875"/>
            <a:ext cx="4610844" cy="25656844"/>
          </a:xfrm>
        </p:spPr>
        <p:txBody>
          <a:bodyPr vert="eaVert"/>
          <a:lstStyle/>
          <a:p>
            <a:r>
              <a:rPr lang="et-EE"/>
              <a:t>Klõpsake juhteksemplari pealkirja laadi redigeerimiseks</a:t>
            </a:r>
          </a:p>
        </p:txBody>
      </p:sp>
      <p:sp>
        <p:nvSpPr>
          <p:cNvPr id="3" name="Vertikaalteksti kohatäide 2">
            <a:extLst>
              <a:ext uri="{FF2B5EF4-FFF2-40B4-BE49-F238E27FC236}">
                <a16:creationId xmlns:a16="http://schemas.microsoft.com/office/drawing/2014/main" id="{491794A3-5B28-1DFB-5FD2-9F2DA7040F90}"/>
              </a:ext>
            </a:extLst>
          </p:cNvPr>
          <p:cNvSpPr>
            <a:spLocks noGrp="1"/>
          </p:cNvSpPr>
          <p:nvPr>
            <p:ph type="body" orient="vert" idx="1"/>
          </p:nvPr>
        </p:nvSpPr>
        <p:spPr>
          <a:xfrm>
            <a:off x="1470124" y="1611875"/>
            <a:ext cx="13565237" cy="25656844"/>
          </a:xfrm>
        </p:spPr>
        <p:txBody>
          <a:bodyPr vert="eaVert"/>
          <a:lstStyle/>
          <a:p>
            <a:pPr lvl="0"/>
            <a:r>
              <a:rPr lang="et-EE"/>
              <a:t>Klõpsake juhteksemplari tekstilaadide redigeerimiseks</a:t>
            </a:r>
          </a:p>
          <a:p>
            <a:pPr lvl="1"/>
            <a:r>
              <a:rPr lang="et-EE"/>
              <a:t>Teine tase</a:t>
            </a:r>
          </a:p>
          <a:p>
            <a:pPr lvl="2"/>
            <a:r>
              <a:rPr lang="et-EE"/>
              <a:t>Kolmas tase</a:t>
            </a:r>
          </a:p>
          <a:p>
            <a:pPr lvl="3"/>
            <a:r>
              <a:rPr lang="et-EE"/>
              <a:t>Neljas tase</a:t>
            </a:r>
          </a:p>
          <a:p>
            <a:pPr lvl="4"/>
            <a:r>
              <a:rPr lang="et-EE"/>
              <a:t>Viies tase</a:t>
            </a:r>
          </a:p>
        </p:txBody>
      </p:sp>
      <p:sp>
        <p:nvSpPr>
          <p:cNvPr id="4" name="Kuupäeva kohatäide 3">
            <a:extLst>
              <a:ext uri="{FF2B5EF4-FFF2-40B4-BE49-F238E27FC236}">
                <a16:creationId xmlns:a16="http://schemas.microsoft.com/office/drawing/2014/main" id="{AABC928A-D276-1AB2-893E-17C4E9DDB9A9}"/>
              </a:ext>
            </a:extLst>
          </p:cNvPr>
          <p:cNvSpPr>
            <a:spLocks noGrp="1"/>
          </p:cNvSpPr>
          <p:nvPr>
            <p:ph type="dt" sz="half" idx="10"/>
          </p:nvPr>
        </p:nvSpPr>
        <p:spPr/>
        <p:txBody>
          <a:bodyPr/>
          <a:lstStyle/>
          <a:p>
            <a:fld id="{91971184-5293-46A7-8D90-4EA1ED5A1CEA}" type="datetimeFigureOut">
              <a:rPr lang="et-EE" smtClean="0"/>
              <a:t>10.10.2022</a:t>
            </a:fld>
            <a:endParaRPr lang="et-EE" dirty="0"/>
          </a:p>
        </p:txBody>
      </p:sp>
      <p:sp>
        <p:nvSpPr>
          <p:cNvPr id="5" name="Jaluse kohatäide 4">
            <a:extLst>
              <a:ext uri="{FF2B5EF4-FFF2-40B4-BE49-F238E27FC236}">
                <a16:creationId xmlns:a16="http://schemas.microsoft.com/office/drawing/2014/main" id="{61137012-8ECF-8E4E-62AF-04C6408B1CE3}"/>
              </a:ext>
            </a:extLst>
          </p:cNvPr>
          <p:cNvSpPr>
            <a:spLocks noGrp="1"/>
          </p:cNvSpPr>
          <p:nvPr>
            <p:ph type="ftr" sz="quarter" idx="11"/>
          </p:nvPr>
        </p:nvSpPr>
        <p:spPr/>
        <p:txBody>
          <a:bodyPr/>
          <a:lstStyle/>
          <a:p>
            <a:endParaRPr lang="et-EE" dirty="0"/>
          </a:p>
        </p:txBody>
      </p:sp>
      <p:sp>
        <p:nvSpPr>
          <p:cNvPr id="6" name="Slaidinumbri kohatäide 5">
            <a:extLst>
              <a:ext uri="{FF2B5EF4-FFF2-40B4-BE49-F238E27FC236}">
                <a16:creationId xmlns:a16="http://schemas.microsoft.com/office/drawing/2014/main" id="{1BCF89E4-AB36-3F52-E372-3366126C470D}"/>
              </a:ext>
            </a:extLst>
          </p:cNvPr>
          <p:cNvSpPr>
            <a:spLocks noGrp="1"/>
          </p:cNvSpPr>
          <p:nvPr>
            <p:ph type="sldNum" sz="quarter" idx="12"/>
          </p:nvPr>
        </p:nvSpPr>
        <p:spPr/>
        <p:txBody>
          <a:bodyPr/>
          <a:lstStyle/>
          <a:p>
            <a:fld id="{5E196B5C-D0C6-4C82-878B-864AB5FE3FB9}" type="slidenum">
              <a:rPr lang="et-EE" smtClean="0"/>
              <a:t>‹#›</a:t>
            </a:fld>
            <a:endParaRPr lang="et-EE" dirty="0"/>
          </a:p>
        </p:txBody>
      </p:sp>
    </p:spTree>
    <p:extLst>
      <p:ext uri="{BB962C8B-B14F-4D97-AF65-F5344CB8AC3E}">
        <p14:creationId xmlns:p14="http://schemas.microsoft.com/office/powerpoint/2010/main" val="41962595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Pealkirja kohatäide 1">
            <a:extLst>
              <a:ext uri="{FF2B5EF4-FFF2-40B4-BE49-F238E27FC236}">
                <a16:creationId xmlns:a16="http://schemas.microsoft.com/office/drawing/2014/main" id="{23DC069D-2ED2-E48A-802F-C76AC0D90C9B}"/>
              </a:ext>
            </a:extLst>
          </p:cNvPr>
          <p:cNvSpPr>
            <a:spLocks noGrp="1"/>
          </p:cNvSpPr>
          <p:nvPr>
            <p:ph type="title"/>
          </p:nvPr>
        </p:nvSpPr>
        <p:spPr>
          <a:xfrm>
            <a:off x="1470124" y="1611877"/>
            <a:ext cx="18443377" cy="5851808"/>
          </a:xfrm>
          <a:prstGeom prst="rect">
            <a:avLst/>
          </a:prstGeom>
        </p:spPr>
        <p:txBody>
          <a:bodyPr vert="horz" lIns="91440" tIns="45720" rIns="91440" bIns="45720" rtlCol="0" anchor="ctr">
            <a:normAutofit/>
          </a:bodyPr>
          <a:lstStyle/>
          <a:p>
            <a:r>
              <a:rPr lang="et-EE"/>
              <a:t>Klõpsake juhteksemplari pealkirja laadi redigeerimiseks</a:t>
            </a:r>
          </a:p>
        </p:txBody>
      </p:sp>
      <p:sp>
        <p:nvSpPr>
          <p:cNvPr id="3" name="Teksti kohatäide 2">
            <a:extLst>
              <a:ext uri="{FF2B5EF4-FFF2-40B4-BE49-F238E27FC236}">
                <a16:creationId xmlns:a16="http://schemas.microsoft.com/office/drawing/2014/main" id="{234663B8-6149-A880-0862-FD799387A2D0}"/>
              </a:ext>
            </a:extLst>
          </p:cNvPr>
          <p:cNvSpPr>
            <a:spLocks noGrp="1"/>
          </p:cNvSpPr>
          <p:nvPr>
            <p:ph type="body" idx="1"/>
          </p:nvPr>
        </p:nvSpPr>
        <p:spPr>
          <a:xfrm>
            <a:off x="1470124" y="8059374"/>
            <a:ext cx="18443377" cy="19209345"/>
          </a:xfrm>
          <a:prstGeom prst="rect">
            <a:avLst/>
          </a:prstGeom>
        </p:spPr>
        <p:txBody>
          <a:bodyPr vert="horz" lIns="91440" tIns="45720" rIns="91440" bIns="45720" rtlCol="0">
            <a:normAutofit/>
          </a:bodyPr>
          <a:lstStyle/>
          <a:p>
            <a:pPr lvl="0"/>
            <a:r>
              <a:rPr lang="et-EE"/>
              <a:t>Klõpsake juhteksemplari tekstilaadide redigeerimiseks</a:t>
            </a:r>
          </a:p>
          <a:p>
            <a:pPr lvl="1"/>
            <a:r>
              <a:rPr lang="et-EE"/>
              <a:t>Teine tase</a:t>
            </a:r>
          </a:p>
          <a:p>
            <a:pPr lvl="2"/>
            <a:r>
              <a:rPr lang="et-EE"/>
              <a:t>Kolmas tase</a:t>
            </a:r>
          </a:p>
          <a:p>
            <a:pPr lvl="3"/>
            <a:r>
              <a:rPr lang="et-EE"/>
              <a:t>Neljas tase</a:t>
            </a:r>
          </a:p>
          <a:p>
            <a:pPr lvl="4"/>
            <a:r>
              <a:rPr lang="et-EE"/>
              <a:t>Viies tase</a:t>
            </a:r>
          </a:p>
        </p:txBody>
      </p:sp>
      <p:sp>
        <p:nvSpPr>
          <p:cNvPr id="4" name="Kuupäeva kohatäide 3">
            <a:extLst>
              <a:ext uri="{FF2B5EF4-FFF2-40B4-BE49-F238E27FC236}">
                <a16:creationId xmlns:a16="http://schemas.microsoft.com/office/drawing/2014/main" id="{C940CFD3-958F-B80C-2C31-EC7749443966}"/>
              </a:ext>
            </a:extLst>
          </p:cNvPr>
          <p:cNvSpPr>
            <a:spLocks noGrp="1"/>
          </p:cNvSpPr>
          <p:nvPr>
            <p:ph type="dt" sz="half" idx="2"/>
          </p:nvPr>
        </p:nvSpPr>
        <p:spPr>
          <a:xfrm>
            <a:off x="1470124" y="28060639"/>
            <a:ext cx="4811316" cy="1611875"/>
          </a:xfrm>
          <a:prstGeom prst="rect">
            <a:avLst/>
          </a:prstGeom>
        </p:spPr>
        <p:txBody>
          <a:bodyPr vert="horz" lIns="91440" tIns="45720" rIns="91440" bIns="45720" rtlCol="0" anchor="ctr"/>
          <a:lstStyle>
            <a:lvl1pPr algn="l">
              <a:defRPr sz="2105">
                <a:solidFill>
                  <a:schemeClr val="tx1">
                    <a:tint val="75000"/>
                  </a:schemeClr>
                </a:solidFill>
              </a:defRPr>
            </a:lvl1pPr>
          </a:lstStyle>
          <a:p>
            <a:fld id="{91971184-5293-46A7-8D90-4EA1ED5A1CEA}" type="datetimeFigureOut">
              <a:rPr lang="et-EE" smtClean="0"/>
              <a:t>10.10.2022</a:t>
            </a:fld>
            <a:endParaRPr lang="et-EE" dirty="0"/>
          </a:p>
        </p:txBody>
      </p:sp>
      <p:sp>
        <p:nvSpPr>
          <p:cNvPr id="5" name="Jaluse kohatäide 4">
            <a:extLst>
              <a:ext uri="{FF2B5EF4-FFF2-40B4-BE49-F238E27FC236}">
                <a16:creationId xmlns:a16="http://schemas.microsoft.com/office/drawing/2014/main" id="{2EBD0577-F0F6-E65D-28C9-AFAFF7BFF6DD}"/>
              </a:ext>
            </a:extLst>
          </p:cNvPr>
          <p:cNvSpPr>
            <a:spLocks noGrp="1"/>
          </p:cNvSpPr>
          <p:nvPr>
            <p:ph type="ftr" sz="quarter" idx="3"/>
          </p:nvPr>
        </p:nvSpPr>
        <p:spPr>
          <a:xfrm>
            <a:off x="7083326" y="28060639"/>
            <a:ext cx="7216973" cy="1611875"/>
          </a:xfrm>
          <a:prstGeom prst="rect">
            <a:avLst/>
          </a:prstGeom>
        </p:spPr>
        <p:txBody>
          <a:bodyPr vert="horz" lIns="91440" tIns="45720" rIns="91440" bIns="45720" rtlCol="0" anchor="ctr"/>
          <a:lstStyle>
            <a:lvl1pPr algn="ctr">
              <a:defRPr sz="2105">
                <a:solidFill>
                  <a:schemeClr val="tx1">
                    <a:tint val="75000"/>
                  </a:schemeClr>
                </a:solidFill>
              </a:defRPr>
            </a:lvl1pPr>
          </a:lstStyle>
          <a:p>
            <a:endParaRPr lang="et-EE" dirty="0"/>
          </a:p>
        </p:txBody>
      </p:sp>
      <p:sp>
        <p:nvSpPr>
          <p:cNvPr id="6" name="Slaidinumbri kohatäide 5">
            <a:extLst>
              <a:ext uri="{FF2B5EF4-FFF2-40B4-BE49-F238E27FC236}">
                <a16:creationId xmlns:a16="http://schemas.microsoft.com/office/drawing/2014/main" id="{FEE1993A-33C3-CF31-9609-35377D413C98}"/>
              </a:ext>
            </a:extLst>
          </p:cNvPr>
          <p:cNvSpPr>
            <a:spLocks noGrp="1"/>
          </p:cNvSpPr>
          <p:nvPr>
            <p:ph type="sldNum" sz="quarter" idx="4"/>
          </p:nvPr>
        </p:nvSpPr>
        <p:spPr>
          <a:xfrm>
            <a:off x="15102185" y="28060639"/>
            <a:ext cx="4811316" cy="1611875"/>
          </a:xfrm>
          <a:prstGeom prst="rect">
            <a:avLst/>
          </a:prstGeom>
        </p:spPr>
        <p:txBody>
          <a:bodyPr vert="horz" lIns="91440" tIns="45720" rIns="91440" bIns="45720" rtlCol="0" anchor="ctr"/>
          <a:lstStyle>
            <a:lvl1pPr algn="r">
              <a:defRPr sz="2105">
                <a:solidFill>
                  <a:schemeClr val="tx1">
                    <a:tint val="75000"/>
                  </a:schemeClr>
                </a:solidFill>
              </a:defRPr>
            </a:lvl1pPr>
          </a:lstStyle>
          <a:p>
            <a:fld id="{5E196B5C-D0C6-4C82-878B-864AB5FE3FB9}" type="slidenum">
              <a:rPr lang="et-EE" smtClean="0"/>
              <a:t>‹#›</a:t>
            </a:fld>
            <a:endParaRPr lang="et-EE" dirty="0"/>
          </a:p>
        </p:txBody>
      </p:sp>
    </p:spTree>
    <p:extLst>
      <p:ext uri="{BB962C8B-B14F-4D97-AF65-F5344CB8AC3E}">
        <p14:creationId xmlns:p14="http://schemas.microsoft.com/office/powerpoint/2010/main" val="1510761906"/>
      </p:ext>
    </p:extLst>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Lst>
  <p:txStyles>
    <p:titleStyle>
      <a:lvl1pPr algn="l" defTabSz="1603766" rtl="0" eaLnBrk="1" latinLnBrk="0" hangingPunct="1">
        <a:lnSpc>
          <a:spcPct val="90000"/>
        </a:lnSpc>
        <a:spcBef>
          <a:spcPct val="0"/>
        </a:spcBef>
        <a:buNone/>
        <a:defRPr sz="7717" kern="1200">
          <a:solidFill>
            <a:schemeClr val="tx1"/>
          </a:solidFill>
          <a:latin typeface="+mj-lt"/>
          <a:ea typeface="+mj-ea"/>
          <a:cs typeface="+mj-cs"/>
        </a:defRPr>
      </a:lvl1pPr>
    </p:titleStyle>
    <p:bodyStyle>
      <a:lvl1pPr marL="400942" indent="-400942" algn="l" defTabSz="1603766" rtl="0" eaLnBrk="1" latinLnBrk="0" hangingPunct="1">
        <a:lnSpc>
          <a:spcPct val="90000"/>
        </a:lnSpc>
        <a:spcBef>
          <a:spcPts val="1754"/>
        </a:spcBef>
        <a:buFont typeface="Arial" panose="020B0604020202020204" pitchFamily="34" charset="0"/>
        <a:buChar char="•"/>
        <a:defRPr sz="4911" kern="1200">
          <a:solidFill>
            <a:schemeClr val="tx1"/>
          </a:solidFill>
          <a:latin typeface="+mn-lt"/>
          <a:ea typeface="+mn-ea"/>
          <a:cs typeface="+mn-cs"/>
        </a:defRPr>
      </a:lvl1pPr>
      <a:lvl2pPr marL="1202825" indent="-400942" algn="l" defTabSz="1603766" rtl="0" eaLnBrk="1" latinLnBrk="0" hangingPunct="1">
        <a:lnSpc>
          <a:spcPct val="90000"/>
        </a:lnSpc>
        <a:spcBef>
          <a:spcPts val="877"/>
        </a:spcBef>
        <a:buFont typeface="Arial" panose="020B0604020202020204" pitchFamily="34" charset="0"/>
        <a:buChar char="•"/>
        <a:defRPr sz="4209" kern="1200">
          <a:solidFill>
            <a:schemeClr val="tx1"/>
          </a:solidFill>
          <a:latin typeface="+mn-lt"/>
          <a:ea typeface="+mn-ea"/>
          <a:cs typeface="+mn-cs"/>
        </a:defRPr>
      </a:lvl2pPr>
      <a:lvl3pPr marL="2004708" indent="-400942" algn="l" defTabSz="1603766" rtl="0" eaLnBrk="1" latinLnBrk="0" hangingPunct="1">
        <a:lnSpc>
          <a:spcPct val="90000"/>
        </a:lnSpc>
        <a:spcBef>
          <a:spcPts val="877"/>
        </a:spcBef>
        <a:buFont typeface="Arial" panose="020B0604020202020204" pitchFamily="34" charset="0"/>
        <a:buChar char="•"/>
        <a:defRPr sz="3508" kern="1200">
          <a:solidFill>
            <a:schemeClr val="tx1"/>
          </a:solidFill>
          <a:latin typeface="+mn-lt"/>
          <a:ea typeface="+mn-ea"/>
          <a:cs typeface="+mn-cs"/>
        </a:defRPr>
      </a:lvl3pPr>
      <a:lvl4pPr marL="2806591" indent="-400942" algn="l" defTabSz="1603766" rtl="0" eaLnBrk="1" latinLnBrk="0" hangingPunct="1">
        <a:lnSpc>
          <a:spcPct val="90000"/>
        </a:lnSpc>
        <a:spcBef>
          <a:spcPts val="877"/>
        </a:spcBef>
        <a:buFont typeface="Arial" panose="020B0604020202020204" pitchFamily="34" charset="0"/>
        <a:buChar char="•"/>
        <a:defRPr sz="3157" kern="1200">
          <a:solidFill>
            <a:schemeClr val="tx1"/>
          </a:solidFill>
          <a:latin typeface="+mn-lt"/>
          <a:ea typeface="+mn-ea"/>
          <a:cs typeface="+mn-cs"/>
        </a:defRPr>
      </a:lvl4pPr>
      <a:lvl5pPr marL="3608474" indent="-400942" algn="l" defTabSz="1603766" rtl="0" eaLnBrk="1" latinLnBrk="0" hangingPunct="1">
        <a:lnSpc>
          <a:spcPct val="90000"/>
        </a:lnSpc>
        <a:spcBef>
          <a:spcPts val="877"/>
        </a:spcBef>
        <a:buFont typeface="Arial" panose="020B0604020202020204" pitchFamily="34" charset="0"/>
        <a:buChar char="•"/>
        <a:defRPr sz="3157" kern="1200">
          <a:solidFill>
            <a:schemeClr val="tx1"/>
          </a:solidFill>
          <a:latin typeface="+mn-lt"/>
          <a:ea typeface="+mn-ea"/>
          <a:cs typeface="+mn-cs"/>
        </a:defRPr>
      </a:lvl5pPr>
      <a:lvl6pPr marL="4410357" indent="-400942" algn="l" defTabSz="1603766" rtl="0" eaLnBrk="1" latinLnBrk="0" hangingPunct="1">
        <a:lnSpc>
          <a:spcPct val="90000"/>
        </a:lnSpc>
        <a:spcBef>
          <a:spcPts val="877"/>
        </a:spcBef>
        <a:buFont typeface="Arial" panose="020B0604020202020204" pitchFamily="34" charset="0"/>
        <a:buChar char="•"/>
        <a:defRPr sz="3157" kern="1200">
          <a:solidFill>
            <a:schemeClr val="tx1"/>
          </a:solidFill>
          <a:latin typeface="+mn-lt"/>
          <a:ea typeface="+mn-ea"/>
          <a:cs typeface="+mn-cs"/>
        </a:defRPr>
      </a:lvl6pPr>
      <a:lvl7pPr marL="5212240" indent="-400942" algn="l" defTabSz="1603766" rtl="0" eaLnBrk="1" latinLnBrk="0" hangingPunct="1">
        <a:lnSpc>
          <a:spcPct val="90000"/>
        </a:lnSpc>
        <a:spcBef>
          <a:spcPts val="877"/>
        </a:spcBef>
        <a:buFont typeface="Arial" panose="020B0604020202020204" pitchFamily="34" charset="0"/>
        <a:buChar char="•"/>
        <a:defRPr sz="3157" kern="1200">
          <a:solidFill>
            <a:schemeClr val="tx1"/>
          </a:solidFill>
          <a:latin typeface="+mn-lt"/>
          <a:ea typeface="+mn-ea"/>
          <a:cs typeface="+mn-cs"/>
        </a:defRPr>
      </a:lvl7pPr>
      <a:lvl8pPr marL="6014123" indent="-400942" algn="l" defTabSz="1603766" rtl="0" eaLnBrk="1" latinLnBrk="0" hangingPunct="1">
        <a:lnSpc>
          <a:spcPct val="90000"/>
        </a:lnSpc>
        <a:spcBef>
          <a:spcPts val="877"/>
        </a:spcBef>
        <a:buFont typeface="Arial" panose="020B0604020202020204" pitchFamily="34" charset="0"/>
        <a:buChar char="•"/>
        <a:defRPr sz="3157" kern="1200">
          <a:solidFill>
            <a:schemeClr val="tx1"/>
          </a:solidFill>
          <a:latin typeface="+mn-lt"/>
          <a:ea typeface="+mn-ea"/>
          <a:cs typeface="+mn-cs"/>
        </a:defRPr>
      </a:lvl8pPr>
      <a:lvl9pPr marL="6816006" indent="-400942" algn="l" defTabSz="1603766" rtl="0" eaLnBrk="1" latinLnBrk="0" hangingPunct="1">
        <a:lnSpc>
          <a:spcPct val="90000"/>
        </a:lnSpc>
        <a:spcBef>
          <a:spcPts val="877"/>
        </a:spcBef>
        <a:buFont typeface="Arial" panose="020B0604020202020204" pitchFamily="34" charset="0"/>
        <a:buChar char="•"/>
        <a:defRPr sz="3157" kern="1200">
          <a:solidFill>
            <a:schemeClr val="tx1"/>
          </a:solidFill>
          <a:latin typeface="+mn-lt"/>
          <a:ea typeface="+mn-ea"/>
          <a:cs typeface="+mn-cs"/>
        </a:defRPr>
      </a:lvl9pPr>
    </p:bodyStyle>
    <p:otherStyle>
      <a:defPPr>
        <a:defRPr lang="et-EE"/>
      </a:defPPr>
      <a:lvl1pPr marL="0" algn="l" defTabSz="1603766" rtl="0" eaLnBrk="1" latinLnBrk="0" hangingPunct="1">
        <a:defRPr sz="3157" kern="1200">
          <a:solidFill>
            <a:schemeClr val="tx1"/>
          </a:solidFill>
          <a:latin typeface="+mn-lt"/>
          <a:ea typeface="+mn-ea"/>
          <a:cs typeface="+mn-cs"/>
        </a:defRPr>
      </a:lvl1pPr>
      <a:lvl2pPr marL="801883" algn="l" defTabSz="1603766" rtl="0" eaLnBrk="1" latinLnBrk="0" hangingPunct="1">
        <a:defRPr sz="3157" kern="1200">
          <a:solidFill>
            <a:schemeClr val="tx1"/>
          </a:solidFill>
          <a:latin typeface="+mn-lt"/>
          <a:ea typeface="+mn-ea"/>
          <a:cs typeface="+mn-cs"/>
        </a:defRPr>
      </a:lvl2pPr>
      <a:lvl3pPr marL="1603766" algn="l" defTabSz="1603766" rtl="0" eaLnBrk="1" latinLnBrk="0" hangingPunct="1">
        <a:defRPr sz="3157" kern="1200">
          <a:solidFill>
            <a:schemeClr val="tx1"/>
          </a:solidFill>
          <a:latin typeface="+mn-lt"/>
          <a:ea typeface="+mn-ea"/>
          <a:cs typeface="+mn-cs"/>
        </a:defRPr>
      </a:lvl3pPr>
      <a:lvl4pPr marL="2405649" algn="l" defTabSz="1603766" rtl="0" eaLnBrk="1" latinLnBrk="0" hangingPunct="1">
        <a:defRPr sz="3157" kern="1200">
          <a:solidFill>
            <a:schemeClr val="tx1"/>
          </a:solidFill>
          <a:latin typeface="+mn-lt"/>
          <a:ea typeface="+mn-ea"/>
          <a:cs typeface="+mn-cs"/>
        </a:defRPr>
      </a:lvl4pPr>
      <a:lvl5pPr marL="3207532" algn="l" defTabSz="1603766" rtl="0" eaLnBrk="1" latinLnBrk="0" hangingPunct="1">
        <a:defRPr sz="3157" kern="1200">
          <a:solidFill>
            <a:schemeClr val="tx1"/>
          </a:solidFill>
          <a:latin typeface="+mn-lt"/>
          <a:ea typeface="+mn-ea"/>
          <a:cs typeface="+mn-cs"/>
        </a:defRPr>
      </a:lvl5pPr>
      <a:lvl6pPr marL="4009415" algn="l" defTabSz="1603766" rtl="0" eaLnBrk="1" latinLnBrk="0" hangingPunct="1">
        <a:defRPr sz="3157" kern="1200">
          <a:solidFill>
            <a:schemeClr val="tx1"/>
          </a:solidFill>
          <a:latin typeface="+mn-lt"/>
          <a:ea typeface="+mn-ea"/>
          <a:cs typeface="+mn-cs"/>
        </a:defRPr>
      </a:lvl6pPr>
      <a:lvl7pPr marL="4811298" algn="l" defTabSz="1603766" rtl="0" eaLnBrk="1" latinLnBrk="0" hangingPunct="1">
        <a:defRPr sz="3157" kern="1200">
          <a:solidFill>
            <a:schemeClr val="tx1"/>
          </a:solidFill>
          <a:latin typeface="+mn-lt"/>
          <a:ea typeface="+mn-ea"/>
          <a:cs typeface="+mn-cs"/>
        </a:defRPr>
      </a:lvl7pPr>
      <a:lvl8pPr marL="5613182" algn="l" defTabSz="1603766" rtl="0" eaLnBrk="1" latinLnBrk="0" hangingPunct="1">
        <a:defRPr sz="3157" kern="1200">
          <a:solidFill>
            <a:schemeClr val="tx1"/>
          </a:solidFill>
          <a:latin typeface="+mn-lt"/>
          <a:ea typeface="+mn-ea"/>
          <a:cs typeface="+mn-cs"/>
        </a:defRPr>
      </a:lvl8pPr>
      <a:lvl9pPr marL="6415065" algn="l" defTabSz="1603766" rtl="0" eaLnBrk="1" latinLnBrk="0" hangingPunct="1">
        <a:defRPr sz="3157"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18" Type="http://schemas.microsoft.com/office/2007/relationships/hdphoto" Target="../media/hdphoto1.wdp"/><Relationship Id="rId26" Type="http://schemas.openxmlformats.org/officeDocument/2006/relationships/image" Target="../media/image20.png"/><Relationship Id="rId3" Type="http://schemas.openxmlformats.org/officeDocument/2006/relationships/image" Target="../media/image2.jpeg"/><Relationship Id="rId21" Type="http://schemas.microsoft.com/office/2007/relationships/hdphoto" Target="../media/hdphoto2.wdp"/><Relationship Id="rId7" Type="http://schemas.openxmlformats.org/officeDocument/2006/relationships/image" Target="../media/image6.png"/><Relationship Id="rId12" Type="http://schemas.openxmlformats.org/officeDocument/2006/relationships/image" Target="../media/image11.png"/><Relationship Id="rId17" Type="http://schemas.openxmlformats.org/officeDocument/2006/relationships/image" Target="../media/image15.png"/><Relationship Id="rId25" Type="http://schemas.openxmlformats.org/officeDocument/2006/relationships/image" Target="../media/image19.png"/><Relationship Id="rId2" Type="http://schemas.openxmlformats.org/officeDocument/2006/relationships/image" Target="../media/image1.png"/><Relationship Id="rId16" Type="http://schemas.openxmlformats.org/officeDocument/2006/relationships/image" Target="../media/image14.png"/><Relationship Id="rId20" Type="http://schemas.openxmlformats.org/officeDocument/2006/relationships/image" Target="../media/image17.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0.png"/><Relationship Id="rId24" Type="http://schemas.openxmlformats.org/officeDocument/2006/relationships/image" Target="../media/image18.png"/><Relationship Id="rId5" Type="http://schemas.openxmlformats.org/officeDocument/2006/relationships/image" Target="../media/image4.png"/><Relationship Id="rId15" Type="http://schemas.openxmlformats.org/officeDocument/2006/relationships/chart" Target="../charts/chart1.xml"/><Relationship Id="rId23" Type="http://schemas.openxmlformats.org/officeDocument/2006/relationships/chart" Target="../charts/chart3.xml"/><Relationship Id="rId10" Type="http://schemas.openxmlformats.org/officeDocument/2006/relationships/image" Target="../media/image9.png"/><Relationship Id="rId19" Type="http://schemas.openxmlformats.org/officeDocument/2006/relationships/image" Target="../media/image16.pn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3.emf"/><Relationship Id="rId22" Type="http://schemas.openxmlformats.org/officeDocument/2006/relationships/chart" Target="../charts/char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922E3A1-248C-2CF3-9227-FFD8C072958A}"/>
              </a:ext>
            </a:extLst>
          </p:cNvPr>
          <p:cNvSpPr txBox="1"/>
          <p:nvPr/>
        </p:nvSpPr>
        <p:spPr>
          <a:xfrm>
            <a:off x="633046" y="551056"/>
            <a:ext cx="18226092" cy="1938992"/>
          </a:xfrm>
          <a:prstGeom prst="rect">
            <a:avLst/>
          </a:prstGeom>
          <a:noFill/>
        </p:spPr>
        <p:txBody>
          <a:bodyPr wrap="square" rtlCol="0">
            <a:spAutoFit/>
          </a:bodyPr>
          <a:lstStyle/>
          <a:p>
            <a:r>
              <a:rPr lang="et-EE" sz="5800" b="1" noProof="1">
                <a:solidFill>
                  <a:schemeClr val="bg1">
                    <a:lumMod val="10000"/>
                  </a:schemeClr>
                </a:solidFill>
                <a:latin typeface="Tahoma" panose="020B0604030504040204" pitchFamily="34" charset="0"/>
                <a:ea typeface="Tahoma" panose="020B0604030504040204" pitchFamily="34" charset="0"/>
                <a:cs typeface="Tahoma" panose="020B0604030504040204" pitchFamily="34" charset="0"/>
              </a:rPr>
              <a:t>EXTRACELLULAR VESICLE SUBPOPULATIONS </a:t>
            </a:r>
          </a:p>
          <a:p>
            <a:r>
              <a:rPr lang="et-EE" sz="5800" b="1" noProof="1">
                <a:solidFill>
                  <a:schemeClr val="bg1">
                    <a:lumMod val="10000"/>
                  </a:schemeClr>
                </a:solidFill>
                <a:latin typeface="Tahoma" panose="020B0604030504040204" pitchFamily="34" charset="0"/>
                <a:ea typeface="Tahoma" panose="020B0604030504040204" pitchFamily="34" charset="0"/>
                <a:cs typeface="Tahoma" panose="020B0604030504040204" pitchFamily="34" charset="0"/>
              </a:rPr>
              <a:t>IN HUMAN FOLLICULAR FLUID</a:t>
            </a:r>
          </a:p>
        </p:txBody>
      </p:sp>
      <p:sp>
        <p:nvSpPr>
          <p:cNvPr id="6" name="Ristkülik 5">
            <a:extLst>
              <a:ext uri="{FF2B5EF4-FFF2-40B4-BE49-F238E27FC236}">
                <a16:creationId xmlns:a16="http://schemas.microsoft.com/office/drawing/2014/main" id="{97FA0BD7-24BD-C64E-2B6F-A960A7FE8CEC}"/>
              </a:ext>
            </a:extLst>
          </p:cNvPr>
          <p:cNvSpPr/>
          <p:nvPr/>
        </p:nvSpPr>
        <p:spPr>
          <a:xfrm>
            <a:off x="633046" y="-182046"/>
            <a:ext cx="19999569" cy="567232"/>
          </a:xfrm>
          <a:prstGeom prst="rect">
            <a:avLst/>
          </a:prstGeom>
          <a:solidFill>
            <a:srgbClr val="DA667B"/>
          </a:solidFill>
          <a:ln>
            <a:solidFill>
              <a:srgbClr val="DA667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t-EE" dirty="0"/>
          </a:p>
        </p:txBody>
      </p:sp>
      <p:pic>
        <p:nvPicPr>
          <p:cNvPr id="8" name="Pilt 7" descr="Pilt, millel on kujutatud tekst&#10;&#10;Kirjeldus on genereeritud automaatselt">
            <a:extLst>
              <a:ext uri="{FF2B5EF4-FFF2-40B4-BE49-F238E27FC236}">
                <a16:creationId xmlns:a16="http://schemas.microsoft.com/office/drawing/2014/main" id="{094A5ED5-D45B-FB88-C2D5-E04928A6B01C}"/>
              </a:ext>
            </a:extLst>
          </p:cNvPr>
          <p:cNvPicPr>
            <a:picLocks noChangeAspect="1"/>
          </p:cNvPicPr>
          <p:nvPr/>
        </p:nvPicPr>
        <p:blipFill>
          <a:blip r:embed="rId2">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14271381" y="28779645"/>
            <a:ext cx="2250698" cy="1779124"/>
          </a:xfrm>
          <a:prstGeom prst="rect">
            <a:avLst/>
          </a:prstGeom>
        </p:spPr>
      </p:pic>
      <p:pic>
        <p:nvPicPr>
          <p:cNvPr id="1026" name="Picture 2" descr="Inge Varik">
            <a:extLst>
              <a:ext uri="{FF2B5EF4-FFF2-40B4-BE49-F238E27FC236}">
                <a16:creationId xmlns:a16="http://schemas.microsoft.com/office/drawing/2014/main" id="{7D81A0B4-F906-21E8-0C21-A70F43C0B84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376421" y="909567"/>
            <a:ext cx="2250698" cy="2469516"/>
          </a:xfrm>
          <a:prstGeom prst="rect">
            <a:avLst/>
          </a:prstGeom>
          <a:noFill/>
          <a:extLst>
            <a:ext uri="{909E8E84-426E-40DD-AFC4-6F175D3DCCD1}">
              <a14:hiddenFill xmlns:a14="http://schemas.microsoft.com/office/drawing/2010/main">
                <a:solidFill>
                  <a:srgbClr val="FFFFFF"/>
                </a:solidFill>
              </a14:hiddenFill>
            </a:ext>
          </a:extLst>
        </p:spPr>
      </p:pic>
      <p:grpSp>
        <p:nvGrpSpPr>
          <p:cNvPr id="32" name="Rühm 31">
            <a:extLst>
              <a:ext uri="{FF2B5EF4-FFF2-40B4-BE49-F238E27FC236}">
                <a16:creationId xmlns:a16="http://schemas.microsoft.com/office/drawing/2014/main" id="{52C13C2B-0DD4-F818-C6EB-4D8E0E59398C}"/>
              </a:ext>
            </a:extLst>
          </p:cNvPr>
          <p:cNvGrpSpPr/>
          <p:nvPr/>
        </p:nvGrpSpPr>
        <p:grpSpPr>
          <a:xfrm>
            <a:off x="756504" y="3903465"/>
            <a:ext cx="19870615" cy="3040591"/>
            <a:chOff x="966391" y="3863229"/>
            <a:chExt cx="19174472" cy="3040591"/>
          </a:xfrm>
        </p:grpSpPr>
        <p:sp>
          <p:nvSpPr>
            <p:cNvPr id="11" name="TextBox 10">
              <a:extLst>
                <a:ext uri="{FF2B5EF4-FFF2-40B4-BE49-F238E27FC236}">
                  <a16:creationId xmlns:a16="http://schemas.microsoft.com/office/drawing/2014/main" id="{26D740BD-3A14-C453-225B-716A51176E02}"/>
                </a:ext>
              </a:extLst>
            </p:cNvPr>
            <p:cNvSpPr txBox="1"/>
            <p:nvPr/>
          </p:nvSpPr>
          <p:spPr>
            <a:xfrm>
              <a:off x="1242761" y="3863229"/>
              <a:ext cx="18226092" cy="2739211"/>
            </a:xfrm>
            <a:prstGeom prst="rect">
              <a:avLst/>
            </a:prstGeom>
            <a:noFill/>
          </p:spPr>
          <p:txBody>
            <a:bodyPr wrap="square" rtlCol="0">
              <a:spAutoFit/>
            </a:bodyPr>
            <a:lstStyle/>
            <a:p>
              <a:pPr algn="just"/>
              <a:endParaRPr lang="et-EE" sz="2000" dirty="0">
                <a:latin typeface="Tahoma" panose="020B0604030504040204" pitchFamily="34" charset="0"/>
                <a:ea typeface="Tahoma" panose="020B0604030504040204" pitchFamily="34" charset="0"/>
                <a:cs typeface="Tahoma" panose="020B0604030504040204" pitchFamily="34" charset="0"/>
              </a:endParaRPr>
            </a:p>
            <a:p>
              <a:pPr algn="just"/>
              <a:r>
                <a:rPr lang="et-EE" sz="3200" b="1" dirty="0">
                  <a:latin typeface="Tahoma" panose="020B0604030504040204" pitchFamily="34" charset="0"/>
                  <a:ea typeface="Tahoma" panose="020B0604030504040204" pitchFamily="34" charset="0"/>
                  <a:cs typeface="Tahoma" panose="020B0604030504040204" pitchFamily="34" charset="0"/>
                </a:rPr>
                <a:t>INTRODUCTION</a:t>
              </a:r>
              <a:r>
                <a:rPr lang="et-EE" sz="2000" b="1" dirty="0">
                  <a:latin typeface="Tahoma" panose="020B0604030504040204" pitchFamily="34" charset="0"/>
                  <a:ea typeface="Tahoma" panose="020B0604030504040204" pitchFamily="34" charset="0"/>
                  <a:cs typeface="Tahoma" panose="020B0604030504040204" pitchFamily="34" charset="0"/>
                </a:rPr>
                <a:t> </a:t>
              </a:r>
            </a:p>
            <a:p>
              <a:pPr algn="just"/>
              <a:endParaRPr lang="et-EE" sz="2000" b="1" dirty="0">
                <a:latin typeface="Tahoma" panose="020B0604030504040204" pitchFamily="34" charset="0"/>
                <a:ea typeface="Tahoma" panose="020B0604030504040204" pitchFamily="34" charset="0"/>
                <a:cs typeface="Tahoma" panose="020B0604030504040204" pitchFamily="34" charset="0"/>
              </a:endParaRPr>
            </a:p>
            <a:p>
              <a:pPr algn="just"/>
              <a:r>
                <a:rPr lang="et-EE" sz="2000" dirty="0">
                  <a:latin typeface="Tahoma" panose="020B0604030504040204" pitchFamily="34" charset="0"/>
                  <a:ea typeface="Tahoma" panose="020B0604030504040204" pitchFamily="34" charset="0"/>
                  <a:cs typeface="Tahoma" panose="020B0604030504040204" pitchFamily="34" charset="0"/>
                </a:rPr>
                <a:t>O</a:t>
              </a:r>
              <a:r>
                <a:rPr lang="en-US" sz="2000" dirty="0">
                  <a:latin typeface="Tahoma" panose="020B0604030504040204" pitchFamily="34" charset="0"/>
                  <a:ea typeface="Tahoma" panose="020B0604030504040204" pitchFamily="34" charset="0"/>
                  <a:cs typeface="Tahoma" panose="020B0604030504040204" pitchFamily="34" charset="0"/>
                </a:rPr>
                <a:t>varian follicle is the</a:t>
              </a:r>
              <a:r>
                <a:rPr lang="et-EE" sz="2000" dirty="0">
                  <a:latin typeface="Tahoma" panose="020B0604030504040204" pitchFamily="34" charset="0"/>
                  <a:ea typeface="Tahoma" panose="020B0604030504040204" pitchFamily="34" charset="0"/>
                  <a:cs typeface="Tahoma" panose="020B0604030504040204" pitchFamily="34" charset="0"/>
                </a:rPr>
                <a:t> basic</a:t>
              </a:r>
              <a:r>
                <a:rPr lang="en-US" sz="2000" dirty="0">
                  <a:latin typeface="Tahoma" panose="020B0604030504040204" pitchFamily="34" charset="0"/>
                  <a:ea typeface="Tahoma" panose="020B0604030504040204" pitchFamily="34" charset="0"/>
                  <a:cs typeface="Tahoma" panose="020B0604030504040204" pitchFamily="34" charset="0"/>
                </a:rPr>
                <a:t> functional unit of the ovary </a:t>
              </a:r>
              <a:r>
                <a:rPr lang="en-US" sz="2000" noProof="1">
                  <a:latin typeface="Tahoma" panose="020B0604030504040204" pitchFamily="34" charset="0"/>
                  <a:ea typeface="Tahoma" panose="020B0604030504040204" pitchFamily="34" charset="0"/>
                  <a:cs typeface="Tahoma" panose="020B0604030504040204" pitchFamily="34" charset="0"/>
                </a:rPr>
                <a:t>containing</a:t>
              </a:r>
              <a:r>
                <a:rPr lang="et-EE" sz="2000" dirty="0">
                  <a:latin typeface="Tahoma" panose="020B0604030504040204" pitchFamily="34" charset="0"/>
                  <a:ea typeface="Tahoma" panose="020B0604030504040204" pitchFamily="34" charset="0"/>
                  <a:cs typeface="Tahoma" panose="020B0604030504040204" pitchFamily="34" charset="0"/>
                </a:rPr>
                <a:t> an oocyte surrounded by supporting granulosa and theca cells. </a:t>
              </a:r>
              <a:r>
                <a:rPr lang="en-US" sz="2000" dirty="0">
                  <a:latin typeface="Tahoma" panose="020B0604030504040204" pitchFamily="34" charset="0"/>
                  <a:ea typeface="Tahoma" panose="020B0604030504040204" pitchFamily="34" charset="0"/>
                  <a:cs typeface="Tahoma" panose="020B0604030504040204" pitchFamily="34" charset="0"/>
                </a:rPr>
                <a:t>During follicle development, </a:t>
              </a:r>
              <a:r>
                <a:rPr lang="et-EE" sz="2000" dirty="0">
                  <a:latin typeface="Tahoma" panose="020B0604030504040204" pitchFamily="34" charset="0"/>
                  <a:ea typeface="Tahoma" panose="020B0604030504040204" pitchFamily="34" charset="0"/>
                  <a:cs typeface="Tahoma" panose="020B0604030504040204" pitchFamily="34" charset="0"/>
                </a:rPr>
                <a:t>formation of fluid-filled </a:t>
              </a:r>
              <a:r>
                <a:rPr lang="en-US" sz="2000" dirty="0">
                  <a:latin typeface="Tahoma" panose="020B0604030504040204" pitchFamily="34" charset="0"/>
                  <a:ea typeface="Tahoma" panose="020B0604030504040204" pitchFamily="34" charset="0"/>
                  <a:cs typeface="Tahoma" panose="020B0604030504040204" pitchFamily="34" charset="0"/>
                </a:rPr>
                <a:t>antrum </a:t>
              </a:r>
              <a:r>
                <a:rPr lang="et-EE" sz="2000" dirty="0">
                  <a:latin typeface="Tahoma" panose="020B0604030504040204" pitchFamily="34" charset="0"/>
                  <a:ea typeface="Tahoma" panose="020B0604030504040204" pitchFamily="34" charset="0"/>
                  <a:cs typeface="Tahoma" panose="020B0604030504040204" pitchFamily="34" charset="0"/>
                </a:rPr>
                <a:t>separates granulosa cells into two subpopulations. Cells surrounding the oocyte are cumulus granulosa cells (CGC) and cells surrounding the antrum are mural granulosa cells (MGC). </a:t>
              </a:r>
              <a:r>
                <a:rPr lang="en-US" sz="2000" dirty="0">
                  <a:latin typeface="Tahoma" panose="020B0604030504040204" pitchFamily="34" charset="0"/>
                  <a:ea typeface="Tahoma" panose="020B0604030504040204" pitchFamily="34" charset="0"/>
                  <a:cs typeface="Tahoma" panose="020B0604030504040204" pitchFamily="34" charset="0"/>
                </a:rPr>
                <a:t>Communication between </a:t>
              </a:r>
              <a:r>
                <a:rPr lang="et-EE" sz="2000" dirty="0">
                  <a:latin typeface="Tahoma" panose="020B0604030504040204" pitchFamily="34" charset="0"/>
                  <a:ea typeface="Tahoma" panose="020B0604030504040204" pitchFamily="34" charset="0"/>
                  <a:cs typeface="Tahoma" panose="020B0604030504040204" pitchFamily="34" charset="0"/>
                </a:rPr>
                <a:t>the </a:t>
              </a:r>
              <a:r>
                <a:rPr lang="en-US" sz="2000" dirty="0">
                  <a:latin typeface="Tahoma" panose="020B0604030504040204" pitchFamily="34" charset="0"/>
                  <a:ea typeface="Tahoma" panose="020B0604030504040204" pitchFamily="34" charset="0"/>
                  <a:cs typeface="Tahoma" panose="020B0604030504040204" pitchFamily="34" charset="0"/>
                </a:rPr>
                <a:t>oocyte and</a:t>
              </a:r>
              <a:r>
                <a:rPr lang="et-EE" sz="2000" dirty="0">
                  <a:latin typeface="Tahoma" panose="020B0604030504040204" pitchFamily="34" charset="0"/>
                  <a:ea typeface="Tahoma" panose="020B0604030504040204" pitchFamily="34" charset="0"/>
                  <a:cs typeface="Tahoma" panose="020B0604030504040204" pitchFamily="34" charset="0"/>
                </a:rPr>
                <a:t> granulosa cells </a:t>
              </a:r>
              <a:r>
                <a:rPr lang="en-US" sz="2000" dirty="0">
                  <a:latin typeface="Tahoma" panose="020B0604030504040204" pitchFamily="34" charset="0"/>
                  <a:ea typeface="Tahoma" panose="020B0604030504040204" pitchFamily="34" charset="0"/>
                  <a:cs typeface="Tahoma" panose="020B0604030504040204" pitchFamily="34" charset="0"/>
                </a:rPr>
                <a:t>is maintained </a:t>
              </a:r>
              <a:r>
                <a:rPr lang="et-EE" sz="2000" dirty="0">
                  <a:latin typeface="Tahoma" panose="020B0604030504040204" pitchFamily="34" charset="0"/>
                  <a:ea typeface="Tahoma" panose="020B0604030504040204" pitchFamily="34" charset="0"/>
                  <a:cs typeface="Tahoma" panose="020B0604030504040204" pitchFamily="34" charset="0"/>
                </a:rPr>
                <a:t>by several mechanisms including transport of </a:t>
              </a:r>
              <a:r>
                <a:rPr lang="en-US" sz="2000" dirty="0">
                  <a:latin typeface="Tahoma" panose="020B0604030504040204" pitchFamily="34" charset="0"/>
                  <a:ea typeface="Tahoma" panose="020B0604030504040204" pitchFamily="34" charset="0"/>
                  <a:cs typeface="Tahoma" panose="020B0604030504040204" pitchFamily="34" charset="0"/>
                </a:rPr>
                <a:t>extracellular vesicle</a:t>
              </a:r>
              <a:r>
                <a:rPr lang="et-EE" sz="2000" dirty="0">
                  <a:latin typeface="Tahoma" panose="020B0604030504040204" pitchFamily="34" charset="0"/>
                  <a:ea typeface="Tahoma" panose="020B0604030504040204" pitchFamily="34" charset="0"/>
                  <a:cs typeface="Tahoma" panose="020B0604030504040204" pitchFamily="34" charset="0"/>
                </a:rPr>
                <a:t> (EV) cargo</a:t>
              </a:r>
              <a:r>
                <a:rPr lang="en-US" sz="2000" dirty="0">
                  <a:latin typeface="Tahoma" panose="020B0604030504040204" pitchFamily="34" charset="0"/>
                  <a:ea typeface="Tahoma" panose="020B0604030504040204" pitchFamily="34" charset="0"/>
                  <a:cs typeface="Tahoma" panose="020B0604030504040204" pitchFamily="34" charset="0"/>
                </a:rPr>
                <a:t>. Follicular fluid EVs are lipid bilayer vesicles loaded with proteins, mRNAs, microRNAs, lipids, and DNA which are taken up by distinct cell types within the ovarian follicle allowing communication </a:t>
              </a:r>
              <a:r>
                <a:rPr lang="et-EE" sz="2000" dirty="0">
                  <a:latin typeface="Tahoma" panose="020B0604030504040204" pitchFamily="34" charset="0"/>
                  <a:ea typeface="Tahoma" panose="020B0604030504040204" pitchFamily="34" charset="0"/>
                  <a:cs typeface="Tahoma" panose="020B0604030504040204" pitchFamily="34" charset="0"/>
                </a:rPr>
                <a:t>between</a:t>
              </a:r>
              <a:r>
                <a:rPr lang="en-US" sz="2000" dirty="0">
                  <a:latin typeface="Tahoma" panose="020B0604030504040204" pitchFamily="34" charset="0"/>
                  <a:ea typeface="Tahoma" panose="020B0604030504040204" pitchFamily="34" charset="0"/>
                  <a:cs typeface="Tahoma" panose="020B0604030504040204" pitchFamily="34" charset="0"/>
                </a:rPr>
                <a:t> distant cells.</a:t>
              </a:r>
              <a:r>
                <a:rPr lang="et-EE" sz="2000" dirty="0">
                  <a:latin typeface="Tahoma" panose="020B0604030504040204" pitchFamily="34" charset="0"/>
                  <a:ea typeface="Tahoma" panose="020B0604030504040204" pitchFamily="34" charset="0"/>
                  <a:cs typeface="Tahoma" panose="020B0604030504040204" pitchFamily="34" charset="0"/>
                </a:rPr>
                <a:t> </a:t>
              </a:r>
              <a:endParaRPr lang="et-EE" sz="2400" dirty="0"/>
            </a:p>
          </p:txBody>
        </p:sp>
        <p:sp>
          <p:nvSpPr>
            <p:cNvPr id="3" name="Ristkülik 2">
              <a:extLst>
                <a:ext uri="{FF2B5EF4-FFF2-40B4-BE49-F238E27FC236}">
                  <a16:creationId xmlns:a16="http://schemas.microsoft.com/office/drawing/2014/main" id="{2A2F0161-0463-80B4-28CA-221B67AEB987}"/>
                </a:ext>
              </a:extLst>
            </p:cNvPr>
            <p:cNvSpPr/>
            <p:nvPr/>
          </p:nvSpPr>
          <p:spPr>
            <a:xfrm>
              <a:off x="966391" y="3947339"/>
              <a:ext cx="19174472" cy="2956481"/>
            </a:xfrm>
            <a:prstGeom prst="rect">
              <a:avLst/>
            </a:prstGeom>
            <a:noFill/>
            <a:ln w="76200">
              <a:solidFill>
                <a:srgbClr val="DA667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t-EE" dirty="0"/>
            </a:p>
          </p:txBody>
        </p:sp>
      </p:grpSp>
      <p:grpSp>
        <p:nvGrpSpPr>
          <p:cNvPr id="7" name="Rühm 6">
            <a:extLst>
              <a:ext uri="{FF2B5EF4-FFF2-40B4-BE49-F238E27FC236}">
                <a16:creationId xmlns:a16="http://schemas.microsoft.com/office/drawing/2014/main" id="{98AA8FFD-F779-652F-004A-1FBA8E4424F9}"/>
              </a:ext>
            </a:extLst>
          </p:cNvPr>
          <p:cNvGrpSpPr/>
          <p:nvPr/>
        </p:nvGrpSpPr>
        <p:grpSpPr>
          <a:xfrm>
            <a:off x="767902" y="12255178"/>
            <a:ext cx="9593808" cy="3246240"/>
            <a:chOff x="1282518" y="12780066"/>
            <a:chExt cx="8781064" cy="3657683"/>
          </a:xfrm>
        </p:grpSpPr>
        <p:sp>
          <p:nvSpPr>
            <p:cNvPr id="2" name="TextBox 1">
              <a:extLst>
                <a:ext uri="{FF2B5EF4-FFF2-40B4-BE49-F238E27FC236}">
                  <a16:creationId xmlns:a16="http://schemas.microsoft.com/office/drawing/2014/main" id="{6D46642F-BBA6-484E-4DBE-F7C55E77292E}"/>
                </a:ext>
              </a:extLst>
            </p:cNvPr>
            <p:cNvSpPr txBox="1"/>
            <p:nvPr/>
          </p:nvSpPr>
          <p:spPr>
            <a:xfrm>
              <a:off x="1558312" y="12917875"/>
              <a:ext cx="7981244" cy="3519874"/>
            </a:xfrm>
            <a:prstGeom prst="rect">
              <a:avLst/>
            </a:prstGeom>
            <a:noFill/>
          </p:spPr>
          <p:txBody>
            <a:bodyPr wrap="square" rtlCol="0">
              <a:spAutoFit/>
            </a:bodyPr>
            <a:lstStyle/>
            <a:p>
              <a:pPr>
                <a:spcBef>
                  <a:spcPts val="1200"/>
                </a:spcBef>
              </a:pPr>
              <a:r>
                <a:rPr lang="et-EE" sz="3200" b="1" dirty="0">
                  <a:latin typeface="Tahoma" panose="020B0604030504040204" pitchFamily="34" charset="0"/>
                  <a:ea typeface="Tahoma" panose="020B0604030504040204" pitchFamily="34" charset="0"/>
                  <a:cs typeface="Tahoma" panose="020B0604030504040204" pitchFamily="34" charset="0"/>
                </a:rPr>
                <a:t>MAIN RESEARCH QUESTIONS</a:t>
              </a:r>
            </a:p>
            <a:p>
              <a:pPr>
                <a:spcBef>
                  <a:spcPts val="1200"/>
                </a:spcBef>
              </a:pPr>
              <a:endParaRPr lang="et-EE" sz="100" b="1" dirty="0">
                <a:latin typeface="Tahoma" panose="020B0604030504040204" pitchFamily="34" charset="0"/>
                <a:ea typeface="Tahoma" panose="020B0604030504040204" pitchFamily="34" charset="0"/>
                <a:cs typeface="Tahoma" panose="020B0604030504040204" pitchFamily="34" charset="0"/>
              </a:endParaRPr>
            </a:p>
            <a:p>
              <a:pPr marL="342900" indent="-342900">
                <a:spcBef>
                  <a:spcPts val="1200"/>
                </a:spcBef>
                <a:buClr>
                  <a:srgbClr val="DA667B"/>
                </a:buClr>
                <a:buSzPct val="100000"/>
                <a:buFont typeface="Tahoma" panose="020B0604030504040204" pitchFamily="34" charset="0"/>
                <a:buChar char="►"/>
              </a:pPr>
              <a:r>
                <a:rPr lang="et-EE" sz="2000" dirty="0">
                  <a:latin typeface="Tahoma" panose="020B0604030504040204" pitchFamily="34" charset="0"/>
                  <a:ea typeface="Tahoma" panose="020B0604030504040204" pitchFamily="34" charset="0"/>
                  <a:cs typeface="Tahoma" panose="020B0604030504040204" pitchFamily="34" charset="0"/>
                </a:rPr>
                <a:t>Which miRNAs are specifically enriched in small or large follicular fluid EVs?</a:t>
              </a:r>
            </a:p>
            <a:p>
              <a:pPr marL="342900" indent="-342900">
                <a:spcBef>
                  <a:spcPts val="1200"/>
                </a:spcBef>
                <a:buClr>
                  <a:srgbClr val="DA667B"/>
                </a:buClr>
                <a:buSzPct val="100000"/>
                <a:buFont typeface="Tahoma" panose="020B0604030504040204" pitchFamily="34" charset="0"/>
                <a:buChar char="►"/>
              </a:pPr>
              <a:r>
                <a:rPr lang="et-EE" sz="2000" dirty="0">
                  <a:latin typeface="Tahoma" panose="020B0604030504040204" pitchFamily="34" charset="0"/>
                  <a:ea typeface="Tahoma" panose="020B0604030504040204" pitchFamily="34" charset="0"/>
                  <a:cs typeface="Tahoma" panose="020B0604030504040204" pitchFamily="34" charset="0"/>
                </a:rPr>
                <a:t>Do extracellular vesicles in human follicular fluid exert any effect on MGC/CGC proliferation, viability or steroidogenesis?</a:t>
              </a:r>
            </a:p>
            <a:p>
              <a:pPr marL="342900" indent="-342900">
                <a:spcBef>
                  <a:spcPts val="1200"/>
                </a:spcBef>
                <a:buClr>
                  <a:srgbClr val="DA667B"/>
                </a:buClr>
                <a:buSzPct val="100000"/>
                <a:buFont typeface="Tahoma" panose="020B0604030504040204" pitchFamily="34" charset="0"/>
                <a:buChar char="►"/>
              </a:pPr>
              <a:r>
                <a:rPr lang="et-EE" sz="2000" dirty="0">
                  <a:latin typeface="Tahoma" panose="020B0604030504040204" pitchFamily="34" charset="0"/>
                  <a:ea typeface="Tahoma" panose="020B0604030504040204" pitchFamily="34" charset="0"/>
                  <a:cs typeface="Tahoma" panose="020B0604030504040204" pitchFamily="34" charset="0"/>
                </a:rPr>
                <a:t>Are follicular fluid EV subpopulations functionally distinct?</a:t>
              </a:r>
            </a:p>
            <a:p>
              <a:endParaRPr lang="et-EE" sz="2400" dirty="0"/>
            </a:p>
          </p:txBody>
        </p:sp>
        <p:sp>
          <p:nvSpPr>
            <p:cNvPr id="16" name="Ristkülik 15">
              <a:extLst>
                <a:ext uri="{FF2B5EF4-FFF2-40B4-BE49-F238E27FC236}">
                  <a16:creationId xmlns:a16="http://schemas.microsoft.com/office/drawing/2014/main" id="{5715575C-0DFB-4D66-19AD-F1B0A22AE3DD}"/>
                </a:ext>
              </a:extLst>
            </p:cNvPr>
            <p:cNvSpPr/>
            <p:nvPr/>
          </p:nvSpPr>
          <p:spPr>
            <a:xfrm>
              <a:off x="1282518" y="12780066"/>
              <a:ext cx="8781064" cy="3331198"/>
            </a:xfrm>
            <a:prstGeom prst="rect">
              <a:avLst/>
            </a:prstGeom>
            <a:noFill/>
            <a:ln w="76200">
              <a:solidFill>
                <a:srgbClr val="DA667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t-EE" dirty="0"/>
            </a:p>
          </p:txBody>
        </p:sp>
      </p:grpSp>
      <p:grpSp>
        <p:nvGrpSpPr>
          <p:cNvPr id="1054" name="Rühm 1053">
            <a:extLst>
              <a:ext uri="{FF2B5EF4-FFF2-40B4-BE49-F238E27FC236}">
                <a16:creationId xmlns:a16="http://schemas.microsoft.com/office/drawing/2014/main" id="{11B02C94-26E3-C34C-A70A-299934DD056C}"/>
              </a:ext>
            </a:extLst>
          </p:cNvPr>
          <p:cNvGrpSpPr/>
          <p:nvPr/>
        </p:nvGrpSpPr>
        <p:grpSpPr>
          <a:xfrm>
            <a:off x="767901" y="15469701"/>
            <a:ext cx="9582172" cy="7604308"/>
            <a:chOff x="937927" y="16151018"/>
            <a:chExt cx="9187063" cy="11510379"/>
          </a:xfrm>
        </p:grpSpPr>
        <p:sp>
          <p:nvSpPr>
            <p:cNvPr id="14" name="TextBox 13">
              <a:extLst>
                <a:ext uri="{FF2B5EF4-FFF2-40B4-BE49-F238E27FC236}">
                  <a16:creationId xmlns:a16="http://schemas.microsoft.com/office/drawing/2014/main" id="{497F82BF-968D-2FD4-69E4-E272D5B62087}"/>
                </a:ext>
              </a:extLst>
            </p:cNvPr>
            <p:cNvSpPr txBox="1"/>
            <p:nvPr/>
          </p:nvSpPr>
          <p:spPr>
            <a:xfrm>
              <a:off x="1242761" y="16481067"/>
              <a:ext cx="8362958" cy="10857097"/>
            </a:xfrm>
            <a:prstGeom prst="rect">
              <a:avLst/>
            </a:prstGeom>
            <a:noFill/>
          </p:spPr>
          <p:txBody>
            <a:bodyPr wrap="square" rtlCol="0">
              <a:spAutoFit/>
            </a:bodyPr>
            <a:lstStyle/>
            <a:p>
              <a:pPr algn="just">
                <a:spcBef>
                  <a:spcPts val="1200"/>
                </a:spcBef>
              </a:pPr>
              <a:r>
                <a:rPr lang="et-EE" sz="3200" b="1" dirty="0">
                  <a:latin typeface="Tahoma" panose="020B0604030504040204" pitchFamily="34" charset="0"/>
                  <a:ea typeface="Tahoma" panose="020B0604030504040204" pitchFamily="34" charset="0"/>
                  <a:cs typeface="Tahoma" panose="020B0604030504040204" pitchFamily="34" charset="0"/>
                </a:rPr>
                <a:t>METHODS</a:t>
              </a:r>
            </a:p>
            <a:p>
              <a:pPr algn="just">
                <a:spcBef>
                  <a:spcPts val="1200"/>
                </a:spcBef>
              </a:pPr>
              <a:r>
                <a:rPr lang="et-EE" sz="2000" dirty="0">
                  <a:latin typeface="Tahoma" panose="020B0604030504040204" pitchFamily="34" charset="0"/>
                  <a:ea typeface="Tahoma" panose="020B0604030504040204" pitchFamily="34" charset="0"/>
                  <a:cs typeface="Tahoma" panose="020B0604030504040204" pitchFamily="34" charset="0"/>
                </a:rPr>
                <a:t>The aim of the current project is to isolate EV subpopulations from human follicular fluid (FF) and to characterize their content and </a:t>
              </a:r>
              <a:r>
                <a:rPr lang="en-US" sz="2000" dirty="0">
                  <a:latin typeface="Tahoma" panose="020B0604030504040204" pitchFamily="34" charset="0"/>
                  <a:ea typeface="Tahoma" panose="020B0604030504040204" pitchFamily="34" charset="0"/>
                  <a:cs typeface="Tahoma" panose="020B0604030504040204" pitchFamily="34" charset="0"/>
                </a:rPr>
                <a:t>function</a:t>
              </a:r>
              <a:r>
                <a:rPr lang="et-EE" sz="2000" dirty="0">
                  <a:latin typeface="Tahoma" panose="020B0604030504040204" pitchFamily="34" charset="0"/>
                  <a:ea typeface="Tahoma" panose="020B0604030504040204" pitchFamily="34" charset="0"/>
                  <a:cs typeface="Tahoma" panose="020B0604030504040204" pitchFamily="34" charset="0"/>
                </a:rPr>
                <a:t>.</a:t>
              </a:r>
              <a:endParaRPr lang="et-EE" sz="400" dirty="0">
                <a:latin typeface="Tahoma" panose="020B0604030504040204" pitchFamily="34" charset="0"/>
                <a:ea typeface="Tahoma" panose="020B0604030504040204" pitchFamily="34" charset="0"/>
                <a:cs typeface="Tahoma" panose="020B0604030504040204" pitchFamily="34" charset="0"/>
              </a:endParaRPr>
            </a:p>
            <a:p>
              <a:pPr algn="just">
                <a:spcBef>
                  <a:spcPts val="1200"/>
                </a:spcBef>
              </a:pPr>
              <a:r>
                <a:rPr lang="et-EE" sz="2000" dirty="0">
                  <a:latin typeface="Tahoma" panose="020B0604030504040204" pitchFamily="34" charset="0"/>
                  <a:ea typeface="Tahoma" panose="020B0604030504040204" pitchFamily="34" charset="0"/>
                  <a:cs typeface="Tahoma" panose="020B0604030504040204" pitchFamily="34" charset="0"/>
                </a:rPr>
                <a:t>EVs were isolated from 1.5 ml of FF collected from healthy women. FF was added to the size exclusion chromatography (SEC) column and after the sample had passed down, DPBS was added to the column. In total, 20 fractions, each 500 </a:t>
              </a:r>
              <a:r>
                <a:rPr lang="el-GR" sz="2000" dirty="0">
                  <a:latin typeface="Tahoma" panose="020B0604030504040204" pitchFamily="34" charset="0"/>
                  <a:ea typeface="Tahoma" panose="020B0604030504040204" pitchFamily="34" charset="0"/>
                  <a:cs typeface="Tahoma" panose="020B0604030504040204" pitchFamily="34" charset="0"/>
                </a:rPr>
                <a:t>μ</a:t>
              </a:r>
              <a:r>
                <a:rPr lang="et-EE" sz="2000" dirty="0">
                  <a:latin typeface="Tahoma" panose="020B0604030504040204" pitchFamily="34" charset="0"/>
                  <a:ea typeface="Tahoma" panose="020B0604030504040204" pitchFamily="34" charset="0"/>
                  <a:cs typeface="Tahoma" panose="020B0604030504040204" pitchFamily="34" charset="0"/>
                </a:rPr>
                <a:t>l, were collected separately. Concentration of nanoparticles in each fraction was measured on Zetaview nanoparticle tracking analyzer (NTA). Protein concentration of each fraction was determined with Pierce BCA Protein Assay Kit. Based on these analyses, fractions 7-10 (2 ml) demonstrated highest number of particles and least amount of protein contamination (Figure 1). </a:t>
              </a:r>
            </a:p>
            <a:p>
              <a:pPr algn="just">
                <a:spcBef>
                  <a:spcPts val="1200"/>
                </a:spcBef>
              </a:pPr>
              <a:r>
                <a:rPr lang="et-EE" sz="2000" dirty="0">
                  <a:latin typeface="Tahoma" panose="020B0604030504040204" pitchFamily="34" charset="0"/>
                  <a:ea typeface="Tahoma" panose="020B0604030504040204" pitchFamily="34" charset="0"/>
                  <a:cs typeface="Tahoma" panose="020B0604030504040204" pitchFamily="34" charset="0"/>
                </a:rPr>
                <a:t>Fractions 7-10 were pooled, diluted with DPBS and added to tangential flow filtration (TFF) column with pore size 200 nm. Filtrate containing particles with </a:t>
              </a:r>
              <a:r>
                <a:rPr lang="en-US" sz="2000" dirty="0">
                  <a:latin typeface="Tahoma" panose="020B0604030504040204" pitchFamily="34" charset="0"/>
                  <a:ea typeface="Tahoma" panose="020B0604030504040204" pitchFamily="34" charset="0"/>
                  <a:cs typeface="Tahoma" panose="020B0604030504040204" pitchFamily="34" charset="0"/>
                </a:rPr>
                <a:t>&lt;</a:t>
              </a:r>
              <a:r>
                <a:rPr lang="et-EE" sz="2000" dirty="0">
                  <a:latin typeface="Tahoma" panose="020B0604030504040204" pitchFamily="34" charset="0"/>
                  <a:ea typeface="Tahoma" panose="020B0604030504040204" pitchFamily="34" charset="0"/>
                  <a:cs typeface="Tahoma" panose="020B0604030504040204" pitchFamily="34" charset="0"/>
                </a:rPr>
                <a:t>200 nm diameter were collected. Column was washed with DPBS and washing solution was added to previously collected filtrate. DPBS was added to the TFF column to collect retentate which contains particles with </a:t>
              </a:r>
              <a:r>
                <a:rPr lang="en-US" sz="2000" dirty="0">
                  <a:latin typeface="Tahoma" panose="020B0604030504040204" pitchFamily="34" charset="0"/>
                  <a:ea typeface="Tahoma" panose="020B0604030504040204" pitchFamily="34" charset="0"/>
                  <a:cs typeface="Tahoma" panose="020B0604030504040204" pitchFamily="34" charset="0"/>
                </a:rPr>
                <a:t>&gt;</a:t>
              </a:r>
              <a:r>
                <a:rPr lang="et-EE" sz="2000" dirty="0">
                  <a:latin typeface="Tahoma" panose="020B0604030504040204" pitchFamily="34" charset="0"/>
                  <a:ea typeface="Tahoma" panose="020B0604030504040204" pitchFamily="34" charset="0"/>
                  <a:cs typeface="Tahoma" panose="020B0604030504040204" pitchFamily="34" charset="0"/>
                </a:rPr>
                <a:t>200 nm diameter. Samples were once again subjected to NTA analysis and then concentrated with 10 kDa centrifugal filter to 300-500 </a:t>
              </a:r>
              <a:r>
                <a:rPr lang="el-GR" sz="2000" dirty="0">
                  <a:latin typeface="Tahoma" panose="020B0604030504040204" pitchFamily="34" charset="0"/>
                  <a:ea typeface="Tahoma" panose="020B0604030504040204" pitchFamily="34" charset="0"/>
                  <a:cs typeface="Tahoma" panose="020B0604030504040204" pitchFamily="34" charset="0"/>
                </a:rPr>
                <a:t>μ</a:t>
              </a:r>
              <a:r>
                <a:rPr lang="et-EE" sz="2000" dirty="0">
                  <a:latin typeface="Tahoma" panose="020B0604030504040204" pitchFamily="34" charset="0"/>
                  <a:ea typeface="Tahoma" panose="020B0604030504040204" pitchFamily="34" charset="0"/>
                  <a:cs typeface="Tahoma" panose="020B0604030504040204" pitchFamily="34" charset="0"/>
                </a:rPr>
                <a:t>l. Samples were stored at -20 °C until further analysis. Isolated EV samples were additionally characterized by ELISA and TEM.</a:t>
              </a:r>
            </a:p>
          </p:txBody>
        </p:sp>
        <p:sp>
          <p:nvSpPr>
            <p:cNvPr id="17" name="Ristkülik 16">
              <a:extLst>
                <a:ext uri="{FF2B5EF4-FFF2-40B4-BE49-F238E27FC236}">
                  <a16:creationId xmlns:a16="http://schemas.microsoft.com/office/drawing/2014/main" id="{B1525A9A-3A75-3BAA-C0C7-816AE7B8D70D}"/>
                </a:ext>
              </a:extLst>
            </p:cNvPr>
            <p:cNvSpPr/>
            <p:nvPr/>
          </p:nvSpPr>
          <p:spPr>
            <a:xfrm>
              <a:off x="937927" y="16151018"/>
              <a:ext cx="9187063" cy="11510379"/>
            </a:xfrm>
            <a:prstGeom prst="rect">
              <a:avLst/>
            </a:prstGeom>
            <a:noFill/>
            <a:ln w="76200">
              <a:solidFill>
                <a:srgbClr val="DA667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t-EE" dirty="0"/>
            </a:p>
          </p:txBody>
        </p:sp>
      </p:grpSp>
      <p:pic>
        <p:nvPicPr>
          <p:cNvPr id="25" name="Picture 2" descr="HansaBioMed Life Sciences Ltd">
            <a:extLst>
              <a:ext uri="{FF2B5EF4-FFF2-40B4-BE49-F238E27FC236}">
                <a16:creationId xmlns:a16="http://schemas.microsoft.com/office/drawing/2014/main" id="{C6CC9623-2E3A-A0D9-23F1-4FFFC3C5C3C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507545" y="29105615"/>
            <a:ext cx="1972949" cy="92482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EV core | Extracellular Vesicles | University of Helsinki">
            <a:extLst>
              <a:ext uri="{FF2B5EF4-FFF2-40B4-BE49-F238E27FC236}">
                <a16:creationId xmlns:a16="http://schemas.microsoft.com/office/drawing/2014/main" id="{0F52D391-BCDE-E84E-FF7E-B73260BC6722}"/>
              </a:ext>
            </a:extLst>
          </p:cNvPr>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8758472" y="29132094"/>
            <a:ext cx="1761564" cy="924821"/>
          </a:xfrm>
          <a:prstGeom prst="rect">
            <a:avLst/>
          </a:prstGeom>
          <a:noFill/>
          <a:extLst>
            <a:ext uri="{909E8E84-426E-40DD-AFC4-6F175D3DCCD1}">
              <a14:hiddenFill xmlns:a14="http://schemas.microsoft.com/office/drawing/2010/main">
                <a:solidFill>
                  <a:srgbClr val="FFFFFF"/>
                </a:solidFill>
              </a14:hiddenFill>
            </a:ext>
          </a:extLst>
        </p:spPr>
      </p:pic>
      <p:grpSp>
        <p:nvGrpSpPr>
          <p:cNvPr id="34" name="Rühm 33">
            <a:extLst>
              <a:ext uri="{FF2B5EF4-FFF2-40B4-BE49-F238E27FC236}">
                <a16:creationId xmlns:a16="http://schemas.microsoft.com/office/drawing/2014/main" id="{2F5CFA15-7468-BD89-87ED-8607C7378F6C}"/>
              </a:ext>
            </a:extLst>
          </p:cNvPr>
          <p:cNvGrpSpPr/>
          <p:nvPr/>
        </p:nvGrpSpPr>
        <p:grpSpPr>
          <a:xfrm>
            <a:off x="762000" y="7226872"/>
            <a:ext cx="9593807" cy="4789555"/>
            <a:chOff x="966391" y="7294415"/>
            <a:chExt cx="9127178" cy="4789555"/>
          </a:xfrm>
        </p:grpSpPr>
        <p:grpSp>
          <p:nvGrpSpPr>
            <p:cNvPr id="33" name="Rühm 32">
              <a:extLst>
                <a:ext uri="{FF2B5EF4-FFF2-40B4-BE49-F238E27FC236}">
                  <a16:creationId xmlns:a16="http://schemas.microsoft.com/office/drawing/2014/main" id="{FFD0E75F-DD25-B009-7970-05A339D91506}"/>
                </a:ext>
              </a:extLst>
            </p:cNvPr>
            <p:cNvGrpSpPr/>
            <p:nvPr/>
          </p:nvGrpSpPr>
          <p:grpSpPr>
            <a:xfrm>
              <a:off x="966391" y="7294415"/>
              <a:ext cx="9127178" cy="4789555"/>
              <a:chOff x="966391" y="7294415"/>
              <a:chExt cx="9127178" cy="4789555"/>
            </a:xfrm>
          </p:grpSpPr>
          <p:sp>
            <p:nvSpPr>
              <p:cNvPr id="15" name="Ristkülik 14">
                <a:extLst>
                  <a:ext uri="{FF2B5EF4-FFF2-40B4-BE49-F238E27FC236}">
                    <a16:creationId xmlns:a16="http://schemas.microsoft.com/office/drawing/2014/main" id="{0CCCB497-55F5-6FAF-BA15-66682932D19C}"/>
                  </a:ext>
                </a:extLst>
              </p:cNvPr>
              <p:cNvSpPr/>
              <p:nvPr/>
            </p:nvSpPr>
            <p:spPr>
              <a:xfrm>
                <a:off x="966391" y="7294415"/>
                <a:ext cx="9127178" cy="4789555"/>
              </a:xfrm>
              <a:prstGeom prst="rect">
                <a:avLst/>
              </a:prstGeom>
              <a:noFill/>
              <a:ln w="76200">
                <a:solidFill>
                  <a:srgbClr val="DA667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t-EE" dirty="0"/>
              </a:p>
            </p:txBody>
          </p:sp>
          <p:sp>
            <p:nvSpPr>
              <p:cNvPr id="23" name="TextBox 22">
                <a:extLst>
                  <a:ext uri="{FF2B5EF4-FFF2-40B4-BE49-F238E27FC236}">
                    <a16:creationId xmlns:a16="http://schemas.microsoft.com/office/drawing/2014/main" id="{0E158F8F-E8F3-07F1-DD70-4BBB4568FC54}"/>
                  </a:ext>
                </a:extLst>
              </p:cNvPr>
              <p:cNvSpPr txBox="1"/>
              <p:nvPr/>
            </p:nvSpPr>
            <p:spPr>
              <a:xfrm>
                <a:off x="1242761" y="7437051"/>
                <a:ext cx="6037714" cy="584775"/>
              </a:xfrm>
              <a:prstGeom prst="rect">
                <a:avLst/>
              </a:prstGeom>
              <a:noFill/>
            </p:spPr>
            <p:txBody>
              <a:bodyPr wrap="square">
                <a:spAutoFit/>
              </a:bodyPr>
              <a:lstStyle/>
              <a:p>
                <a:pPr>
                  <a:spcBef>
                    <a:spcPts val="1200"/>
                  </a:spcBef>
                </a:pPr>
                <a:r>
                  <a:rPr lang="et-EE" sz="3200" b="1" dirty="0">
                    <a:latin typeface="Tahoma" panose="020B0604030504040204" pitchFamily="34" charset="0"/>
                    <a:ea typeface="Tahoma" panose="020B0604030504040204" pitchFamily="34" charset="0"/>
                    <a:cs typeface="Tahoma" panose="020B0604030504040204" pitchFamily="34" charset="0"/>
                  </a:rPr>
                  <a:t>VISUAL ABSTRACT</a:t>
                </a:r>
              </a:p>
            </p:txBody>
          </p:sp>
        </p:grpSp>
        <p:grpSp>
          <p:nvGrpSpPr>
            <p:cNvPr id="1053" name="Rühm 1052">
              <a:extLst>
                <a:ext uri="{FF2B5EF4-FFF2-40B4-BE49-F238E27FC236}">
                  <a16:creationId xmlns:a16="http://schemas.microsoft.com/office/drawing/2014/main" id="{C948A3D4-912F-3F35-66D1-8CB1160A8FC9}"/>
                </a:ext>
              </a:extLst>
            </p:cNvPr>
            <p:cNvGrpSpPr/>
            <p:nvPr/>
          </p:nvGrpSpPr>
          <p:grpSpPr>
            <a:xfrm>
              <a:off x="1078865" y="8188919"/>
              <a:ext cx="8786423" cy="3719698"/>
              <a:chOff x="10773374" y="7984934"/>
              <a:chExt cx="8786423" cy="3719698"/>
            </a:xfrm>
          </p:grpSpPr>
          <p:pic>
            <p:nvPicPr>
              <p:cNvPr id="27" name="Pilt 26">
                <a:extLst>
                  <a:ext uri="{FF2B5EF4-FFF2-40B4-BE49-F238E27FC236}">
                    <a16:creationId xmlns:a16="http://schemas.microsoft.com/office/drawing/2014/main" id="{436666E6-2822-2DA7-D893-35A22FCC914A}"/>
                  </a:ext>
                </a:extLst>
              </p:cNvPr>
              <p:cNvPicPr>
                <a:picLocks noChangeAspect="1"/>
              </p:cNvPicPr>
              <p:nvPr/>
            </p:nvPicPr>
            <p:blipFill>
              <a:blip r:embed="rId6"/>
              <a:stretch>
                <a:fillRect/>
              </a:stretch>
            </p:blipFill>
            <p:spPr>
              <a:xfrm>
                <a:off x="16885355" y="8011609"/>
                <a:ext cx="2674442" cy="2500964"/>
              </a:xfrm>
              <a:prstGeom prst="rect">
                <a:avLst/>
              </a:prstGeom>
            </p:spPr>
          </p:pic>
          <p:pic>
            <p:nvPicPr>
              <p:cNvPr id="31" name="Pilt 30">
                <a:extLst>
                  <a:ext uri="{FF2B5EF4-FFF2-40B4-BE49-F238E27FC236}">
                    <a16:creationId xmlns:a16="http://schemas.microsoft.com/office/drawing/2014/main" id="{187CC28C-E6E5-A66B-3104-5224F8DADF70}"/>
                  </a:ext>
                </a:extLst>
              </p:cNvPr>
              <p:cNvPicPr>
                <a:picLocks noChangeAspect="1"/>
              </p:cNvPicPr>
              <p:nvPr/>
            </p:nvPicPr>
            <p:blipFill>
              <a:blip r:embed="rId7"/>
              <a:stretch>
                <a:fillRect/>
              </a:stretch>
            </p:blipFill>
            <p:spPr>
              <a:xfrm>
                <a:off x="10796599" y="10692366"/>
                <a:ext cx="4071454" cy="477228"/>
              </a:xfrm>
              <a:prstGeom prst="rect">
                <a:avLst/>
              </a:prstGeom>
            </p:spPr>
          </p:pic>
          <p:pic>
            <p:nvPicPr>
              <p:cNvPr id="1025" name="Pilt 1024">
                <a:extLst>
                  <a:ext uri="{FF2B5EF4-FFF2-40B4-BE49-F238E27FC236}">
                    <a16:creationId xmlns:a16="http://schemas.microsoft.com/office/drawing/2014/main" id="{B27055B6-C917-246E-CC66-1B14A1112077}"/>
                  </a:ext>
                </a:extLst>
              </p:cNvPr>
              <p:cNvPicPr>
                <a:picLocks noChangeAspect="1"/>
              </p:cNvPicPr>
              <p:nvPr/>
            </p:nvPicPr>
            <p:blipFill rotWithShape="1">
              <a:blip r:embed="rId8"/>
              <a:srcRect t="1" r="39446" b="-2061"/>
              <a:stretch/>
            </p:blipFill>
            <p:spPr>
              <a:xfrm>
                <a:off x="14868053" y="10765149"/>
                <a:ext cx="2683249" cy="345021"/>
              </a:xfrm>
              <a:prstGeom prst="rect">
                <a:avLst/>
              </a:prstGeom>
            </p:spPr>
          </p:pic>
          <p:pic>
            <p:nvPicPr>
              <p:cNvPr id="1029" name="Pilt 1028">
                <a:extLst>
                  <a:ext uri="{FF2B5EF4-FFF2-40B4-BE49-F238E27FC236}">
                    <a16:creationId xmlns:a16="http://schemas.microsoft.com/office/drawing/2014/main" id="{6957CE50-5343-71C3-4196-F90E4C747E04}"/>
                  </a:ext>
                </a:extLst>
              </p:cNvPr>
              <p:cNvPicPr>
                <a:picLocks noChangeAspect="1"/>
              </p:cNvPicPr>
              <p:nvPr/>
            </p:nvPicPr>
            <p:blipFill>
              <a:blip r:embed="rId9"/>
              <a:stretch>
                <a:fillRect/>
              </a:stretch>
            </p:blipFill>
            <p:spPr>
              <a:xfrm>
                <a:off x="11926683" y="11229110"/>
                <a:ext cx="4674846" cy="475522"/>
              </a:xfrm>
              <a:prstGeom prst="rect">
                <a:avLst/>
              </a:prstGeom>
            </p:spPr>
          </p:pic>
          <p:pic>
            <p:nvPicPr>
              <p:cNvPr id="1031" name="Pilt 1030">
                <a:extLst>
                  <a:ext uri="{FF2B5EF4-FFF2-40B4-BE49-F238E27FC236}">
                    <a16:creationId xmlns:a16="http://schemas.microsoft.com/office/drawing/2014/main" id="{3790DDD4-7D08-113D-0E5B-CC5D2168B0D9}"/>
                  </a:ext>
                </a:extLst>
              </p:cNvPr>
              <p:cNvPicPr>
                <a:picLocks noChangeAspect="1"/>
              </p:cNvPicPr>
              <p:nvPr/>
            </p:nvPicPr>
            <p:blipFill>
              <a:blip r:embed="rId10"/>
              <a:stretch>
                <a:fillRect/>
              </a:stretch>
            </p:blipFill>
            <p:spPr>
              <a:xfrm>
                <a:off x="16831996" y="11277263"/>
                <a:ext cx="1735456" cy="345021"/>
              </a:xfrm>
              <a:prstGeom prst="rect">
                <a:avLst/>
              </a:prstGeom>
            </p:spPr>
          </p:pic>
          <p:pic>
            <p:nvPicPr>
              <p:cNvPr id="1033" name="Pilt 1032">
                <a:extLst>
                  <a:ext uri="{FF2B5EF4-FFF2-40B4-BE49-F238E27FC236}">
                    <a16:creationId xmlns:a16="http://schemas.microsoft.com/office/drawing/2014/main" id="{63B3D211-2596-6185-D4FD-C5BC8234022B}"/>
                  </a:ext>
                </a:extLst>
              </p:cNvPr>
              <p:cNvPicPr>
                <a:picLocks noChangeAspect="1"/>
              </p:cNvPicPr>
              <p:nvPr/>
            </p:nvPicPr>
            <p:blipFill>
              <a:blip r:embed="rId11"/>
              <a:stretch>
                <a:fillRect/>
              </a:stretch>
            </p:blipFill>
            <p:spPr>
              <a:xfrm>
                <a:off x="10773374" y="8216900"/>
                <a:ext cx="2642840" cy="2429395"/>
              </a:xfrm>
              <a:prstGeom prst="rect">
                <a:avLst/>
              </a:prstGeom>
            </p:spPr>
          </p:pic>
          <p:sp>
            <p:nvSpPr>
              <p:cNvPr id="1034" name="Ristkülik 1033">
                <a:extLst>
                  <a:ext uri="{FF2B5EF4-FFF2-40B4-BE49-F238E27FC236}">
                    <a16:creationId xmlns:a16="http://schemas.microsoft.com/office/drawing/2014/main" id="{E2743AF4-CEC7-78CA-23DF-1F8F6E1F38BE}"/>
                  </a:ext>
                </a:extLst>
              </p:cNvPr>
              <p:cNvSpPr/>
              <p:nvPr/>
            </p:nvSpPr>
            <p:spPr>
              <a:xfrm>
                <a:off x="12031497" y="8554720"/>
                <a:ext cx="785343" cy="125476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t-EE" dirty="0"/>
              </a:p>
            </p:txBody>
          </p:sp>
          <p:cxnSp>
            <p:nvCxnSpPr>
              <p:cNvPr id="1036" name="Sirgkonnektor 1035">
                <a:extLst>
                  <a:ext uri="{FF2B5EF4-FFF2-40B4-BE49-F238E27FC236}">
                    <a16:creationId xmlns:a16="http://schemas.microsoft.com/office/drawing/2014/main" id="{7B8731F1-AE21-50E6-ABB0-F8DBC47EAE04}"/>
                  </a:ext>
                </a:extLst>
              </p:cNvPr>
              <p:cNvCxnSpPr>
                <a:cxnSpLocks/>
              </p:cNvCxnSpPr>
              <p:nvPr/>
            </p:nvCxnSpPr>
            <p:spPr>
              <a:xfrm flipV="1">
                <a:off x="12816840" y="8051617"/>
                <a:ext cx="878840" cy="503103"/>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46" name="Sirgkonnektor 45">
                <a:extLst>
                  <a:ext uri="{FF2B5EF4-FFF2-40B4-BE49-F238E27FC236}">
                    <a16:creationId xmlns:a16="http://schemas.microsoft.com/office/drawing/2014/main" id="{320E94E6-F119-1813-195F-758D9143CCC0}"/>
                  </a:ext>
                </a:extLst>
              </p:cNvPr>
              <p:cNvCxnSpPr>
                <a:cxnSpLocks/>
              </p:cNvCxnSpPr>
              <p:nvPr/>
            </p:nvCxnSpPr>
            <p:spPr>
              <a:xfrm>
                <a:off x="12816840" y="9809480"/>
                <a:ext cx="878840" cy="66943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pic>
            <p:nvPicPr>
              <p:cNvPr id="1042" name="Pilt 1041">
                <a:extLst>
                  <a:ext uri="{FF2B5EF4-FFF2-40B4-BE49-F238E27FC236}">
                    <a16:creationId xmlns:a16="http://schemas.microsoft.com/office/drawing/2014/main" id="{F3F64D75-1B57-E24F-F06B-4D9939DF4F16}"/>
                  </a:ext>
                </a:extLst>
              </p:cNvPr>
              <p:cNvPicPr>
                <a:picLocks noChangeAspect="1"/>
              </p:cNvPicPr>
              <p:nvPr/>
            </p:nvPicPr>
            <p:blipFill>
              <a:blip r:embed="rId12"/>
              <a:stretch>
                <a:fillRect/>
              </a:stretch>
            </p:blipFill>
            <p:spPr>
              <a:xfrm>
                <a:off x="17551302" y="10749274"/>
                <a:ext cx="1748926" cy="376770"/>
              </a:xfrm>
              <a:prstGeom prst="rect">
                <a:avLst/>
              </a:prstGeom>
            </p:spPr>
          </p:pic>
          <p:pic>
            <p:nvPicPr>
              <p:cNvPr id="1044" name="Pilt 1043">
                <a:extLst>
                  <a:ext uri="{FF2B5EF4-FFF2-40B4-BE49-F238E27FC236}">
                    <a16:creationId xmlns:a16="http://schemas.microsoft.com/office/drawing/2014/main" id="{6036A95B-B742-6DED-8BC6-316A6B787543}"/>
                  </a:ext>
                </a:extLst>
              </p:cNvPr>
              <p:cNvPicPr>
                <a:picLocks noChangeAspect="1"/>
              </p:cNvPicPr>
              <p:nvPr/>
            </p:nvPicPr>
            <p:blipFill rotWithShape="1">
              <a:blip r:embed="rId13"/>
              <a:srcRect l="1544"/>
              <a:stretch/>
            </p:blipFill>
            <p:spPr>
              <a:xfrm>
                <a:off x="13716000" y="7984934"/>
                <a:ext cx="2727244" cy="2527639"/>
              </a:xfrm>
              <a:prstGeom prst="rect">
                <a:avLst/>
              </a:prstGeom>
            </p:spPr>
          </p:pic>
          <p:sp>
            <p:nvSpPr>
              <p:cNvPr id="1045" name="Ristkülik 1044">
                <a:extLst>
                  <a:ext uri="{FF2B5EF4-FFF2-40B4-BE49-F238E27FC236}">
                    <a16:creationId xmlns:a16="http://schemas.microsoft.com/office/drawing/2014/main" id="{C3937A88-6B61-90AB-25CD-B9F37C920212}"/>
                  </a:ext>
                </a:extLst>
              </p:cNvPr>
              <p:cNvSpPr/>
              <p:nvPr/>
            </p:nvSpPr>
            <p:spPr>
              <a:xfrm>
                <a:off x="15937230" y="9098279"/>
                <a:ext cx="139065" cy="133985"/>
              </a:xfrm>
              <a:prstGeom prst="rect">
                <a:avLst/>
              </a:prstGeom>
              <a:noFill/>
              <a:ln w="63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t-EE" dirty="0"/>
              </a:p>
            </p:txBody>
          </p:sp>
          <p:cxnSp>
            <p:nvCxnSpPr>
              <p:cNvPr id="55" name="Sirgkonnektor 54">
                <a:extLst>
                  <a:ext uri="{FF2B5EF4-FFF2-40B4-BE49-F238E27FC236}">
                    <a16:creationId xmlns:a16="http://schemas.microsoft.com/office/drawing/2014/main" id="{7E8F1ABD-FBAE-F4C3-0067-5F38B58EC66D}"/>
                  </a:ext>
                </a:extLst>
              </p:cNvPr>
              <p:cNvCxnSpPr>
                <a:cxnSpLocks/>
              </p:cNvCxnSpPr>
              <p:nvPr/>
            </p:nvCxnSpPr>
            <p:spPr>
              <a:xfrm flipV="1">
                <a:off x="16006762" y="8051617"/>
                <a:ext cx="948373" cy="1046662"/>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57" name="Sirgkonnektor 56">
                <a:extLst>
                  <a:ext uri="{FF2B5EF4-FFF2-40B4-BE49-F238E27FC236}">
                    <a16:creationId xmlns:a16="http://schemas.microsoft.com/office/drawing/2014/main" id="{8E1E1CC6-606E-D840-0821-DDDD8DA3541E}"/>
                  </a:ext>
                </a:extLst>
              </p:cNvPr>
              <p:cNvCxnSpPr>
                <a:cxnSpLocks/>
              </p:cNvCxnSpPr>
              <p:nvPr/>
            </p:nvCxnSpPr>
            <p:spPr>
              <a:xfrm>
                <a:off x="16006762" y="9232264"/>
                <a:ext cx="948373" cy="1246653"/>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grpSp>
      </p:grpSp>
      <p:sp>
        <p:nvSpPr>
          <p:cNvPr id="1055" name="TextBox 1054">
            <a:extLst>
              <a:ext uri="{FF2B5EF4-FFF2-40B4-BE49-F238E27FC236}">
                <a16:creationId xmlns:a16="http://schemas.microsoft.com/office/drawing/2014/main" id="{A1BE7F27-3B98-D7B4-D8D7-1B8B95FF4D6C}"/>
              </a:ext>
            </a:extLst>
          </p:cNvPr>
          <p:cNvSpPr txBox="1"/>
          <p:nvPr/>
        </p:nvSpPr>
        <p:spPr>
          <a:xfrm>
            <a:off x="684630" y="29594505"/>
            <a:ext cx="12050981" cy="369332"/>
          </a:xfrm>
          <a:prstGeom prst="rect">
            <a:avLst/>
          </a:prstGeom>
          <a:noFill/>
        </p:spPr>
        <p:txBody>
          <a:bodyPr wrap="square" rtlCol="0">
            <a:spAutoFit/>
          </a:bodyPr>
          <a:lstStyle/>
          <a:p>
            <a:r>
              <a:rPr lang="et-EE" b="1" dirty="0">
                <a:latin typeface="Tahoma" panose="020B0604030504040204" pitchFamily="34" charset="0"/>
                <a:ea typeface="Tahoma" panose="020B0604030504040204" pitchFamily="34" charset="0"/>
                <a:cs typeface="Tahoma" panose="020B0604030504040204" pitchFamily="34" charset="0"/>
              </a:rPr>
              <a:t>FUNDING</a:t>
            </a:r>
            <a:r>
              <a:rPr lang="et-EE" dirty="0">
                <a:latin typeface="Tahoma" panose="020B0604030504040204" pitchFamily="34" charset="0"/>
                <a:ea typeface="Tahoma" panose="020B0604030504040204" pitchFamily="34" charset="0"/>
                <a:cs typeface="Tahoma" panose="020B0604030504040204" pitchFamily="34" charset="0"/>
              </a:rPr>
              <a:t>: This research is funded by grant no PSG608 from the Estonian Research Council.</a:t>
            </a:r>
          </a:p>
        </p:txBody>
      </p:sp>
      <p:sp>
        <p:nvSpPr>
          <p:cNvPr id="141" name="TextBox 140">
            <a:extLst>
              <a:ext uri="{FF2B5EF4-FFF2-40B4-BE49-F238E27FC236}">
                <a16:creationId xmlns:a16="http://schemas.microsoft.com/office/drawing/2014/main" id="{F8158692-5B75-35E7-876B-711A743A6FC5}"/>
              </a:ext>
            </a:extLst>
          </p:cNvPr>
          <p:cNvSpPr txBox="1"/>
          <p:nvPr/>
        </p:nvSpPr>
        <p:spPr>
          <a:xfrm>
            <a:off x="633046" y="2490048"/>
            <a:ext cx="17251271" cy="1323439"/>
          </a:xfrm>
          <a:prstGeom prst="rect">
            <a:avLst/>
          </a:prstGeom>
          <a:noFill/>
        </p:spPr>
        <p:txBody>
          <a:bodyPr wrap="square">
            <a:spAutoFit/>
          </a:bodyPr>
          <a:lstStyle/>
          <a:p>
            <a:r>
              <a:rPr lang="et-EE" sz="2400" b="1" noProof="1">
                <a:solidFill>
                  <a:schemeClr val="bg1">
                    <a:lumMod val="10000"/>
                  </a:schemeClr>
                </a:solidFill>
                <a:latin typeface="Tahoma" panose="020B0604030504040204" pitchFamily="34" charset="0"/>
                <a:ea typeface="Tahoma" panose="020B0604030504040204" pitchFamily="34" charset="0"/>
                <a:cs typeface="Tahoma" panose="020B0604030504040204" pitchFamily="34" charset="0"/>
              </a:rPr>
              <a:t>Inge Varik</a:t>
            </a:r>
            <a:r>
              <a:rPr lang="et-EE" sz="2400" b="1" baseline="30000" noProof="1">
                <a:solidFill>
                  <a:schemeClr val="bg1">
                    <a:lumMod val="10000"/>
                  </a:schemeClr>
                </a:solidFill>
                <a:latin typeface="Tahoma" panose="020B0604030504040204" pitchFamily="34" charset="0"/>
                <a:ea typeface="Tahoma" panose="020B0604030504040204" pitchFamily="34" charset="0"/>
                <a:cs typeface="Tahoma" panose="020B0604030504040204" pitchFamily="34" charset="0"/>
              </a:rPr>
              <a:t>1</a:t>
            </a:r>
            <a:r>
              <a:rPr lang="et-EE" sz="2400" b="1" noProof="1">
                <a:solidFill>
                  <a:schemeClr val="bg1">
                    <a:lumMod val="10000"/>
                  </a:schemeClr>
                </a:solidFill>
                <a:latin typeface="Tahoma" panose="020B0604030504040204" pitchFamily="34" charset="0"/>
                <a:ea typeface="Tahoma" panose="020B0604030504040204" pitchFamily="34" charset="0"/>
                <a:cs typeface="Tahoma" panose="020B0604030504040204" pitchFamily="34" charset="0"/>
              </a:rPr>
              <a:t>, Paolo Guazzi</a:t>
            </a:r>
            <a:r>
              <a:rPr lang="et-EE" sz="2400" b="1" baseline="30000" noProof="1">
                <a:solidFill>
                  <a:schemeClr val="bg1">
                    <a:lumMod val="10000"/>
                  </a:schemeClr>
                </a:solidFill>
                <a:latin typeface="Tahoma" panose="020B0604030504040204" pitchFamily="34" charset="0"/>
                <a:ea typeface="Tahoma" panose="020B0604030504040204" pitchFamily="34" charset="0"/>
                <a:cs typeface="Tahoma" panose="020B0604030504040204" pitchFamily="34" charset="0"/>
              </a:rPr>
              <a:t>2</a:t>
            </a:r>
            <a:r>
              <a:rPr lang="et-EE" sz="2400" b="1" noProof="1">
                <a:solidFill>
                  <a:schemeClr val="bg1">
                    <a:lumMod val="10000"/>
                  </a:schemeClr>
                </a:solidFill>
                <a:latin typeface="Tahoma" panose="020B0604030504040204" pitchFamily="34" charset="0"/>
                <a:ea typeface="Tahoma" panose="020B0604030504040204" pitchFamily="34" charset="0"/>
                <a:cs typeface="Tahoma" panose="020B0604030504040204" pitchFamily="34" charset="0"/>
              </a:rPr>
              <a:t>, Olli-Pekka Smolander</a:t>
            </a:r>
            <a:r>
              <a:rPr lang="et-EE" sz="2400" b="1" baseline="30000" noProof="1">
                <a:solidFill>
                  <a:schemeClr val="bg1">
                    <a:lumMod val="10000"/>
                  </a:schemeClr>
                </a:solidFill>
                <a:latin typeface="Tahoma" panose="020B0604030504040204" pitchFamily="34" charset="0"/>
                <a:ea typeface="Tahoma" panose="020B0604030504040204" pitchFamily="34" charset="0"/>
                <a:cs typeface="Tahoma" panose="020B0604030504040204" pitchFamily="34" charset="0"/>
              </a:rPr>
              <a:t>1</a:t>
            </a:r>
            <a:r>
              <a:rPr lang="et-EE" sz="2400" b="1" noProof="1">
                <a:solidFill>
                  <a:schemeClr val="bg1">
                    <a:lumMod val="10000"/>
                  </a:schemeClr>
                </a:solidFill>
                <a:latin typeface="Tahoma" panose="020B0604030504040204" pitchFamily="34" charset="0"/>
                <a:ea typeface="Tahoma" panose="020B0604030504040204" pitchFamily="34" charset="0"/>
                <a:cs typeface="Tahoma" panose="020B0604030504040204" pitchFamily="34" charset="0"/>
              </a:rPr>
              <a:t>, Ileana Quintero</a:t>
            </a:r>
            <a:r>
              <a:rPr lang="et-EE" sz="2400" b="1" baseline="30000" noProof="1">
                <a:solidFill>
                  <a:schemeClr val="bg1">
                    <a:lumMod val="10000"/>
                  </a:schemeClr>
                </a:solidFill>
                <a:latin typeface="Tahoma" panose="020B0604030504040204" pitchFamily="34" charset="0"/>
                <a:ea typeface="Tahoma" panose="020B0604030504040204" pitchFamily="34" charset="0"/>
                <a:cs typeface="Tahoma" panose="020B0604030504040204" pitchFamily="34" charset="0"/>
              </a:rPr>
              <a:t>3</a:t>
            </a:r>
            <a:r>
              <a:rPr lang="et-EE" sz="2400" b="1" noProof="1">
                <a:solidFill>
                  <a:schemeClr val="bg1">
                    <a:lumMod val="10000"/>
                  </a:schemeClr>
                </a:solidFill>
                <a:latin typeface="Tahoma" panose="020B0604030504040204" pitchFamily="34" charset="0"/>
                <a:ea typeface="Tahoma" panose="020B0604030504040204" pitchFamily="34" charset="0"/>
                <a:cs typeface="Tahoma" panose="020B0604030504040204" pitchFamily="34" charset="0"/>
              </a:rPr>
              <a:t>, Maija Puhka</a:t>
            </a:r>
            <a:r>
              <a:rPr lang="et-EE" sz="2400" b="1" baseline="30000" noProof="1">
                <a:solidFill>
                  <a:schemeClr val="bg1">
                    <a:lumMod val="10000"/>
                  </a:schemeClr>
                </a:solidFill>
                <a:latin typeface="Tahoma" panose="020B0604030504040204" pitchFamily="34" charset="0"/>
                <a:ea typeface="Tahoma" panose="020B0604030504040204" pitchFamily="34" charset="0"/>
                <a:cs typeface="Tahoma" panose="020B0604030504040204" pitchFamily="34" charset="0"/>
              </a:rPr>
              <a:t>3</a:t>
            </a:r>
            <a:r>
              <a:rPr lang="et-EE" sz="2400" b="1" noProof="1">
                <a:solidFill>
                  <a:schemeClr val="bg1">
                    <a:lumMod val="10000"/>
                  </a:schemeClr>
                </a:solidFill>
                <a:latin typeface="Tahoma" panose="020B0604030504040204" pitchFamily="34" charset="0"/>
                <a:ea typeface="Tahoma" panose="020B0604030504040204" pitchFamily="34" charset="0"/>
                <a:cs typeface="Tahoma" panose="020B0604030504040204" pitchFamily="34" charset="0"/>
              </a:rPr>
              <a:t>, Katariina Johanna Saretok</a:t>
            </a:r>
            <a:r>
              <a:rPr lang="et-EE" sz="2400" b="1" baseline="30000" noProof="1">
                <a:solidFill>
                  <a:schemeClr val="bg1">
                    <a:lumMod val="10000"/>
                  </a:schemeClr>
                </a:solidFill>
                <a:latin typeface="Tahoma" panose="020B0604030504040204" pitchFamily="34" charset="0"/>
                <a:ea typeface="Tahoma" panose="020B0604030504040204" pitchFamily="34" charset="0"/>
                <a:cs typeface="Tahoma" panose="020B0604030504040204" pitchFamily="34" charset="0"/>
              </a:rPr>
              <a:t>1</a:t>
            </a:r>
            <a:r>
              <a:rPr lang="et-EE" sz="2400" b="1" noProof="1">
                <a:solidFill>
                  <a:schemeClr val="bg1">
                    <a:lumMod val="10000"/>
                  </a:schemeClr>
                </a:solidFill>
                <a:latin typeface="Tahoma" panose="020B0604030504040204" pitchFamily="34" charset="0"/>
                <a:ea typeface="Tahoma" panose="020B0604030504040204" pitchFamily="34" charset="0"/>
                <a:cs typeface="Tahoma" panose="020B0604030504040204" pitchFamily="34" charset="0"/>
              </a:rPr>
              <a:t>, Agne Velthut-Meikas</a:t>
            </a:r>
            <a:r>
              <a:rPr lang="et-EE" sz="2400" b="1" baseline="30000" noProof="1">
                <a:solidFill>
                  <a:schemeClr val="bg1">
                    <a:lumMod val="10000"/>
                  </a:schemeClr>
                </a:solidFill>
                <a:latin typeface="Tahoma" panose="020B0604030504040204" pitchFamily="34" charset="0"/>
                <a:ea typeface="Tahoma" panose="020B0604030504040204" pitchFamily="34" charset="0"/>
                <a:cs typeface="Tahoma" panose="020B0604030504040204" pitchFamily="34" charset="0"/>
              </a:rPr>
              <a:t>1</a:t>
            </a:r>
            <a:endParaRPr lang="et-EE" sz="2400" b="1" noProof="1">
              <a:solidFill>
                <a:schemeClr val="bg1">
                  <a:lumMod val="10000"/>
                </a:schemeClr>
              </a:solidFill>
              <a:latin typeface="Tahoma" panose="020B0604030504040204" pitchFamily="34" charset="0"/>
              <a:ea typeface="Tahoma" panose="020B0604030504040204" pitchFamily="34" charset="0"/>
              <a:cs typeface="Tahoma" panose="020B0604030504040204" pitchFamily="34" charset="0"/>
            </a:endParaRPr>
          </a:p>
          <a:p>
            <a:endParaRPr lang="et-EE" sz="1400" b="1" noProof="1">
              <a:solidFill>
                <a:schemeClr val="bg1">
                  <a:lumMod val="10000"/>
                </a:schemeClr>
              </a:solidFill>
              <a:latin typeface="Tahoma" panose="020B0604030504040204" pitchFamily="34" charset="0"/>
              <a:ea typeface="Tahoma" panose="020B0604030504040204" pitchFamily="34" charset="0"/>
              <a:cs typeface="Tahoma" panose="020B0604030504040204" pitchFamily="34" charset="0"/>
            </a:endParaRPr>
          </a:p>
          <a:p>
            <a:r>
              <a:rPr lang="et-EE" b="1" baseline="30000" noProof="1">
                <a:solidFill>
                  <a:schemeClr val="bg1">
                    <a:lumMod val="10000"/>
                  </a:schemeClr>
                </a:solidFill>
                <a:latin typeface="Tahoma" panose="020B0604030504040204" pitchFamily="34" charset="0"/>
                <a:ea typeface="Tahoma" panose="020B0604030504040204" pitchFamily="34" charset="0"/>
                <a:cs typeface="Tahoma" panose="020B0604030504040204" pitchFamily="34" charset="0"/>
              </a:rPr>
              <a:t>1</a:t>
            </a:r>
            <a:r>
              <a:rPr lang="et-EE" b="1" noProof="1">
                <a:solidFill>
                  <a:schemeClr val="bg1">
                    <a:lumMod val="10000"/>
                  </a:schemeClr>
                </a:solidFill>
                <a:latin typeface="Tahoma" panose="020B0604030504040204" pitchFamily="34" charset="0"/>
                <a:ea typeface="Tahoma" panose="020B0604030504040204" pitchFamily="34" charset="0"/>
                <a:cs typeface="Tahoma" panose="020B0604030504040204" pitchFamily="34" charset="0"/>
              </a:rPr>
              <a:t>Tallinn University of Technology, Tallinn, Estonia; </a:t>
            </a:r>
            <a:r>
              <a:rPr lang="et-EE" b="1" baseline="30000" noProof="1">
                <a:solidFill>
                  <a:schemeClr val="bg1">
                    <a:lumMod val="10000"/>
                  </a:schemeClr>
                </a:solidFill>
                <a:latin typeface="Tahoma" panose="020B0604030504040204" pitchFamily="34" charset="0"/>
                <a:ea typeface="Tahoma" panose="020B0604030504040204" pitchFamily="34" charset="0"/>
                <a:cs typeface="Tahoma" panose="020B0604030504040204" pitchFamily="34" charset="0"/>
              </a:rPr>
              <a:t>2</a:t>
            </a:r>
            <a:r>
              <a:rPr lang="et-EE" b="1" noProof="1">
                <a:solidFill>
                  <a:schemeClr val="bg1">
                    <a:lumMod val="10000"/>
                  </a:schemeClr>
                </a:solidFill>
                <a:latin typeface="Tahoma" panose="020B0604030504040204" pitchFamily="34" charset="0"/>
                <a:ea typeface="Tahoma" panose="020B0604030504040204" pitchFamily="34" charset="0"/>
                <a:cs typeface="Tahoma" panose="020B0604030504040204" pitchFamily="34" charset="0"/>
              </a:rPr>
              <a:t>HansaBioMed Life Sciences Ltd, Tallinn, Estonia, </a:t>
            </a:r>
            <a:r>
              <a:rPr lang="et-EE" b="1" baseline="30000" noProof="1">
                <a:solidFill>
                  <a:schemeClr val="bg1">
                    <a:lumMod val="10000"/>
                  </a:schemeClr>
                </a:solidFill>
                <a:latin typeface="Tahoma" panose="020B0604030504040204" pitchFamily="34" charset="0"/>
                <a:ea typeface="Tahoma" panose="020B0604030504040204" pitchFamily="34" charset="0"/>
                <a:cs typeface="Tahoma" panose="020B0604030504040204" pitchFamily="34" charset="0"/>
              </a:rPr>
              <a:t>3</a:t>
            </a:r>
            <a:r>
              <a:rPr lang="et-EE" b="1" noProof="1">
                <a:solidFill>
                  <a:schemeClr val="bg1">
                    <a:lumMod val="10000"/>
                  </a:schemeClr>
                </a:solidFill>
                <a:latin typeface="Tahoma" panose="020B0604030504040204" pitchFamily="34" charset="0"/>
                <a:ea typeface="Tahoma" panose="020B0604030504040204" pitchFamily="34" charset="0"/>
                <a:cs typeface="Tahoma" panose="020B0604030504040204" pitchFamily="34" charset="0"/>
              </a:rPr>
              <a:t>University of Helsinki, Helsinki, Finland </a:t>
            </a:r>
            <a:endParaRPr lang="et-EE" sz="1600" b="1" dirty="0">
              <a:solidFill>
                <a:schemeClr val="bg1">
                  <a:lumMod val="10000"/>
                </a:schemeClr>
              </a:solidFill>
              <a:latin typeface="Tahoma" panose="020B0604030504040204" pitchFamily="34" charset="0"/>
              <a:ea typeface="Tahoma" panose="020B0604030504040204" pitchFamily="34" charset="0"/>
              <a:cs typeface="Tahoma" panose="020B0604030504040204" pitchFamily="34" charset="0"/>
            </a:endParaRPr>
          </a:p>
        </p:txBody>
      </p:sp>
      <p:grpSp>
        <p:nvGrpSpPr>
          <p:cNvPr id="149" name="Rühm 148">
            <a:extLst>
              <a:ext uri="{FF2B5EF4-FFF2-40B4-BE49-F238E27FC236}">
                <a16:creationId xmlns:a16="http://schemas.microsoft.com/office/drawing/2014/main" id="{0F6CFB2A-CC11-EF10-F9DB-441B989AB497}"/>
              </a:ext>
            </a:extLst>
          </p:cNvPr>
          <p:cNvGrpSpPr/>
          <p:nvPr/>
        </p:nvGrpSpPr>
        <p:grpSpPr>
          <a:xfrm>
            <a:off x="10574246" y="7234472"/>
            <a:ext cx="10052873" cy="14796188"/>
            <a:chOff x="10574246" y="7234472"/>
            <a:chExt cx="10080296" cy="15561415"/>
          </a:xfrm>
        </p:grpSpPr>
        <p:sp>
          <p:nvSpPr>
            <p:cNvPr id="116" name="Ristkülik 115">
              <a:extLst>
                <a:ext uri="{FF2B5EF4-FFF2-40B4-BE49-F238E27FC236}">
                  <a16:creationId xmlns:a16="http://schemas.microsoft.com/office/drawing/2014/main" id="{E332157B-C9EA-F0E5-DC4D-7A09E129D2F1}"/>
                </a:ext>
              </a:extLst>
            </p:cNvPr>
            <p:cNvSpPr/>
            <p:nvPr/>
          </p:nvSpPr>
          <p:spPr>
            <a:xfrm>
              <a:off x="10574246" y="7234472"/>
              <a:ext cx="10080296" cy="15561415"/>
            </a:xfrm>
            <a:prstGeom prst="rect">
              <a:avLst/>
            </a:prstGeom>
            <a:noFill/>
            <a:ln w="76200">
              <a:solidFill>
                <a:srgbClr val="DA667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t-EE" dirty="0"/>
            </a:p>
          </p:txBody>
        </p:sp>
        <p:sp>
          <p:nvSpPr>
            <p:cNvPr id="122" name="TextBox 121">
              <a:extLst>
                <a:ext uri="{FF2B5EF4-FFF2-40B4-BE49-F238E27FC236}">
                  <a16:creationId xmlns:a16="http://schemas.microsoft.com/office/drawing/2014/main" id="{8C2D3FD7-44C7-5DDF-A8DB-779121B8F171}"/>
                </a:ext>
              </a:extLst>
            </p:cNvPr>
            <p:cNvSpPr txBox="1"/>
            <p:nvPr/>
          </p:nvSpPr>
          <p:spPr>
            <a:xfrm>
              <a:off x="10931728" y="7459656"/>
              <a:ext cx="9066126" cy="1015663"/>
            </a:xfrm>
            <a:prstGeom prst="rect">
              <a:avLst/>
            </a:prstGeom>
            <a:noFill/>
          </p:spPr>
          <p:txBody>
            <a:bodyPr wrap="square" rtlCol="0">
              <a:spAutoFit/>
            </a:bodyPr>
            <a:lstStyle/>
            <a:p>
              <a:pPr algn="just">
                <a:spcBef>
                  <a:spcPts val="1200"/>
                </a:spcBef>
              </a:pPr>
              <a:r>
                <a:rPr lang="et-EE" sz="2000" b="1" dirty="0">
                  <a:latin typeface="Tahoma" panose="020B0604030504040204" pitchFamily="34" charset="0"/>
                  <a:ea typeface="Tahoma" panose="020B0604030504040204" pitchFamily="34" charset="0"/>
                  <a:cs typeface="Tahoma" panose="020B0604030504040204" pitchFamily="34" charset="0"/>
                </a:rPr>
                <a:t>Table 1. </a:t>
              </a:r>
              <a:r>
                <a:rPr lang="et-EE" sz="2000" dirty="0">
                  <a:latin typeface="Tahoma" panose="020B0604030504040204" pitchFamily="34" charset="0"/>
                  <a:ea typeface="Tahoma" panose="020B0604030504040204" pitchFamily="34" charset="0"/>
                  <a:cs typeface="Tahoma" panose="020B0604030504040204" pitchFamily="34" charset="0"/>
                </a:rPr>
                <a:t>Particle concentration measurements after EV subpopulation isolation by TFF demonstrate that the amount of small (</a:t>
              </a:r>
              <a:r>
                <a:rPr lang="en-US" sz="2000" dirty="0">
                  <a:latin typeface="Tahoma" panose="020B0604030504040204" pitchFamily="34" charset="0"/>
                  <a:ea typeface="Tahoma" panose="020B0604030504040204" pitchFamily="34" charset="0"/>
                  <a:cs typeface="Tahoma" panose="020B0604030504040204" pitchFamily="34" charset="0"/>
                </a:rPr>
                <a:t>&lt;</a:t>
              </a:r>
              <a:r>
                <a:rPr lang="et-EE" sz="2000" dirty="0">
                  <a:latin typeface="Tahoma" panose="020B0604030504040204" pitchFamily="34" charset="0"/>
                  <a:ea typeface="Tahoma" panose="020B0604030504040204" pitchFamily="34" charset="0"/>
                  <a:cs typeface="Tahoma" panose="020B0604030504040204" pitchFamily="34" charset="0"/>
                </a:rPr>
                <a:t>200 nm) particles in follicular fluid is roughly 5- to 20-fold higher than large particles.</a:t>
              </a:r>
              <a:endParaRPr lang="et-EE" sz="2000" dirty="0"/>
            </a:p>
          </p:txBody>
        </p:sp>
        <p:pic>
          <p:nvPicPr>
            <p:cNvPr id="87" name="Pilt 86">
              <a:extLst>
                <a:ext uri="{FF2B5EF4-FFF2-40B4-BE49-F238E27FC236}">
                  <a16:creationId xmlns:a16="http://schemas.microsoft.com/office/drawing/2014/main" id="{ADD0889B-06CF-D4BD-FCF3-1B30EA59DE5F}"/>
                </a:ext>
              </a:extLst>
            </p:cNvPr>
            <p:cNvPicPr>
              <a:picLocks noChangeAspect="1"/>
            </p:cNvPicPr>
            <p:nvPr/>
          </p:nvPicPr>
          <p:blipFill>
            <a:blip r:embed="rId14"/>
            <a:stretch>
              <a:fillRect/>
            </a:stretch>
          </p:blipFill>
          <p:spPr>
            <a:xfrm>
              <a:off x="11032383" y="8895753"/>
              <a:ext cx="8190941" cy="708600"/>
            </a:xfrm>
            <a:prstGeom prst="rect">
              <a:avLst/>
            </a:prstGeom>
          </p:spPr>
        </p:pic>
        <p:sp>
          <p:nvSpPr>
            <p:cNvPr id="134" name="TextBox 133">
              <a:extLst>
                <a:ext uri="{FF2B5EF4-FFF2-40B4-BE49-F238E27FC236}">
                  <a16:creationId xmlns:a16="http://schemas.microsoft.com/office/drawing/2014/main" id="{3FFB07C9-CF0A-5165-6393-A78A2FDB22F8}"/>
                </a:ext>
              </a:extLst>
            </p:cNvPr>
            <p:cNvSpPr txBox="1"/>
            <p:nvPr/>
          </p:nvSpPr>
          <p:spPr>
            <a:xfrm>
              <a:off x="10931728" y="9778523"/>
              <a:ext cx="9066124" cy="710996"/>
            </a:xfrm>
            <a:prstGeom prst="rect">
              <a:avLst/>
            </a:prstGeom>
            <a:noFill/>
          </p:spPr>
          <p:txBody>
            <a:bodyPr wrap="square" rtlCol="0">
              <a:spAutoFit/>
            </a:bodyPr>
            <a:lstStyle/>
            <a:p>
              <a:pPr algn="just">
                <a:spcBef>
                  <a:spcPts val="1200"/>
                </a:spcBef>
              </a:pPr>
              <a:r>
                <a:rPr lang="et-EE" sz="2000" b="1" dirty="0">
                  <a:latin typeface="Tahoma" panose="020B0604030504040204" pitchFamily="34" charset="0"/>
                  <a:ea typeface="Tahoma" panose="020B0604030504040204" pitchFamily="34" charset="0"/>
                  <a:cs typeface="Tahoma" panose="020B0604030504040204" pitchFamily="34" charset="0"/>
                </a:rPr>
                <a:t>Figure 2. </a:t>
              </a:r>
              <a:r>
                <a:rPr lang="et-EE" sz="2000" dirty="0">
                  <a:latin typeface="Tahoma" panose="020B0604030504040204" pitchFamily="34" charset="0"/>
                  <a:ea typeface="Tahoma" panose="020B0604030504040204" pitchFamily="34" charset="0"/>
                  <a:cs typeface="Tahoma" panose="020B0604030504040204" pitchFamily="34" charset="0"/>
                </a:rPr>
                <a:t>NTA measurements show that the mean diameters of small and large particles are ~100 nm and ~250 nm, respectively.</a:t>
              </a:r>
              <a:endParaRPr lang="et-EE" sz="2000" dirty="0"/>
            </a:p>
          </p:txBody>
        </p:sp>
        <p:graphicFrame>
          <p:nvGraphicFramePr>
            <p:cNvPr id="138" name="Diagramm 137">
              <a:extLst>
                <a:ext uri="{FF2B5EF4-FFF2-40B4-BE49-F238E27FC236}">
                  <a16:creationId xmlns:a16="http://schemas.microsoft.com/office/drawing/2014/main" id="{1A1CBD29-4F09-433E-A1D7-79CEE5F58B2D}"/>
                </a:ext>
              </a:extLst>
            </p:cNvPr>
            <p:cNvGraphicFramePr>
              <a:graphicFrameLocks/>
            </p:cNvGraphicFramePr>
            <p:nvPr>
              <p:extLst>
                <p:ext uri="{D42A27DB-BD31-4B8C-83A1-F6EECF244321}">
                  <p14:modId xmlns:p14="http://schemas.microsoft.com/office/powerpoint/2010/main" val="3136756811"/>
                </p:ext>
              </p:extLst>
            </p:nvPr>
          </p:nvGraphicFramePr>
          <p:xfrm>
            <a:off x="12737011" y="10529673"/>
            <a:ext cx="5370846" cy="3142286"/>
          </p:xfrm>
          <a:graphic>
            <a:graphicData uri="http://schemas.openxmlformats.org/drawingml/2006/chart">
              <c:chart xmlns:c="http://schemas.openxmlformats.org/drawingml/2006/chart" xmlns:r="http://schemas.openxmlformats.org/officeDocument/2006/relationships" r:id="rId15"/>
            </a:graphicData>
          </a:graphic>
        </p:graphicFrame>
        <p:sp>
          <p:nvSpPr>
            <p:cNvPr id="139" name="TextBox 138">
              <a:extLst>
                <a:ext uri="{FF2B5EF4-FFF2-40B4-BE49-F238E27FC236}">
                  <a16:creationId xmlns:a16="http://schemas.microsoft.com/office/drawing/2014/main" id="{93EFD298-48D3-17D4-0E4F-92DE313C2354}"/>
                </a:ext>
              </a:extLst>
            </p:cNvPr>
            <p:cNvSpPr txBox="1"/>
            <p:nvPr/>
          </p:nvSpPr>
          <p:spPr>
            <a:xfrm>
              <a:off x="11074390" y="13697729"/>
              <a:ext cx="8903824" cy="1938992"/>
            </a:xfrm>
            <a:prstGeom prst="rect">
              <a:avLst/>
            </a:prstGeom>
            <a:noFill/>
          </p:spPr>
          <p:txBody>
            <a:bodyPr wrap="square" rtlCol="0">
              <a:spAutoFit/>
            </a:bodyPr>
            <a:lstStyle/>
            <a:p>
              <a:pPr algn="just">
                <a:spcBef>
                  <a:spcPts val="1200"/>
                </a:spcBef>
              </a:pPr>
              <a:r>
                <a:rPr lang="et-EE" sz="2000" b="1" dirty="0">
                  <a:latin typeface="Tahoma" panose="020B0604030504040204" pitchFamily="34" charset="0"/>
                  <a:ea typeface="Tahoma" panose="020B0604030504040204" pitchFamily="34" charset="0"/>
                  <a:cs typeface="Tahoma" panose="020B0604030504040204" pitchFamily="34" charset="0"/>
                </a:rPr>
                <a:t>Figure 3. </a:t>
              </a:r>
              <a:r>
                <a:rPr lang="et-EE" sz="2000" dirty="0">
                  <a:latin typeface="Tahoma" panose="020B0604030504040204" pitchFamily="34" charset="0"/>
                  <a:ea typeface="Tahoma" panose="020B0604030504040204" pitchFamily="34" charset="0"/>
                  <a:cs typeface="Tahoma" panose="020B0604030504040204" pitchFamily="34" charset="0"/>
                </a:rPr>
                <a:t>TEM imaging shows that small and large EV preparations contain EV-like particles with non-collapsed morphology (arrows pointing to EV-like structures). </a:t>
              </a:r>
            </a:p>
            <a:p>
              <a:pPr algn="just">
                <a:spcBef>
                  <a:spcPts val="1200"/>
                </a:spcBef>
              </a:pPr>
              <a:r>
                <a:rPr lang="et-EE" sz="2000" b="1" dirty="0">
                  <a:latin typeface="Tahoma" panose="020B0604030504040204" pitchFamily="34" charset="0"/>
                  <a:ea typeface="Tahoma" panose="020B0604030504040204" pitchFamily="34" charset="0"/>
                  <a:cs typeface="Tahoma" panose="020B0604030504040204" pitchFamily="34" charset="0"/>
                </a:rPr>
                <a:t>A</a:t>
              </a:r>
              <a:r>
                <a:rPr lang="et-EE" sz="2000" dirty="0">
                  <a:latin typeface="Tahoma" panose="020B0604030504040204" pitchFamily="34" charset="0"/>
                  <a:ea typeface="Tahoma" panose="020B0604030504040204" pitchFamily="34" charset="0"/>
                  <a:cs typeface="Tahoma" panose="020B0604030504040204" pitchFamily="34" charset="0"/>
                </a:rPr>
                <a:t>. TEM image of large EV sample isolated from human FF.</a:t>
              </a:r>
            </a:p>
            <a:p>
              <a:pPr algn="just">
                <a:spcBef>
                  <a:spcPts val="1200"/>
                </a:spcBef>
              </a:pPr>
              <a:r>
                <a:rPr lang="et-EE" sz="2000" b="1" dirty="0">
                  <a:latin typeface="Tahoma" panose="020B0604030504040204" pitchFamily="34" charset="0"/>
                  <a:ea typeface="Tahoma" panose="020B0604030504040204" pitchFamily="34" charset="0"/>
                  <a:cs typeface="Tahoma" panose="020B0604030504040204" pitchFamily="34" charset="0"/>
                </a:rPr>
                <a:t>B</a:t>
              </a:r>
              <a:r>
                <a:rPr lang="et-EE" sz="2000" dirty="0">
                  <a:latin typeface="Tahoma" panose="020B0604030504040204" pitchFamily="34" charset="0"/>
                  <a:ea typeface="Tahoma" panose="020B0604030504040204" pitchFamily="34" charset="0"/>
                  <a:cs typeface="Tahoma" panose="020B0604030504040204" pitchFamily="34" charset="0"/>
                </a:rPr>
                <a:t>. TEM image of small EV sample isolated from human FF. </a:t>
              </a:r>
            </a:p>
          </p:txBody>
        </p:sp>
        <p:grpSp>
          <p:nvGrpSpPr>
            <p:cNvPr id="143" name="Rühm 142">
              <a:extLst>
                <a:ext uri="{FF2B5EF4-FFF2-40B4-BE49-F238E27FC236}">
                  <a16:creationId xmlns:a16="http://schemas.microsoft.com/office/drawing/2014/main" id="{665273EA-F27A-0FC5-C341-E5E80A48BA34}"/>
                </a:ext>
              </a:extLst>
            </p:cNvPr>
            <p:cNvGrpSpPr/>
            <p:nvPr/>
          </p:nvGrpSpPr>
          <p:grpSpPr>
            <a:xfrm>
              <a:off x="12713301" y="15845618"/>
              <a:ext cx="5171015" cy="2317595"/>
              <a:chOff x="12715447" y="21213077"/>
              <a:chExt cx="5171015" cy="2317595"/>
            </a:xfrm>
          </p:grpSpPr>
          <p:grpSp>
            <p:nvGrpSpPr>
              <p:cNvPr id="133" name="Rühm 132">
                <a:extLst>
                  <a:ext uri="{FF2B5EF4-FFF2-40B4-BE49-F238E27FC236}">
                    <a16:creationId xmlns:a16="http://schemas.microsoft.com/office/drawing/2014/main" id="{2626F3A8-05A8-2527-74BF-BA15F1D4D5DA}"/>
                  </a:ext>
                </a:extLst>
              </p:cNvPr>
              <p:cNvGrpSpPr/>
              <p:nvPr/>
            </p:nvGrpSpPr>
            <p:grpSpPr>
              <a:xfrm>
                <a:off x="12715447" y="21213077"/>
                <a:ext cx="2537413" cy="2317595"/>
                <a:chOff x="11640160" y="22563798"/>
                <a:chExt cx="3390167" cy="2886730"/>
              </a:xfrm>
            </p:grpSpPr>
            <p:grpSp>
              <p:nvGrpSpPr>
                <p:cNvPr id="132" name="Rühm 131">
                  <a:extLst>
                    <a:ext uri="{FF2B5EF4-FFF2-40B4-BE49-F238E27FC236}">
                      <a16:creationId xmlns:a16="http://schemas.microsoft.com/office/drawing/2014/main" id="{7B2D17D2-8C02-0F3C-E5C6-002705C27514}"/>
                    </a:ext>
                  </a:extLst>
                </p:cNvPr>
                <p:cNvGrpSpPr/>
                <p:nvPr/>
              </p:nvGrpSpPr>
              <p:grpSpPr>
                <a:xfrm>
                  <a:off x="11640160" y="22584273"/>
                  <a:ext cx="3390167" cy="2866255"/>
                  <a:chOff x="11788034" y="22063685"/>
                  <a:chExt cx="3390167" cy="2866255"/>
                </a:xfrm>
              </p:grpSpPr>
              <p:grpSp>
                <p:nvGrpSpPr>
                  <p:cNvPr id="103" name="Rühm 102">
                    <a:extLst>
                      <a:ext uri="{FF2B5EF4-FFF2-40B4-BE49-F238E27FC236}">
                        <a16:creationId xmlns:a16="http://schemas.microsoft.com/office/drawing/2014/main" id="{57E0914A-3EE0-C166-298F-B81794B815A5}"/>
                      </a:ext>
                    </a:extLst>
                  </p:cNvPr>
                  <p:cNvGrpSpPr/>
                  <p:nvPr/>
                </p:nvGrpSpPr>
                <p:grpSpPr>
                  <a:xfrm>
                    <a:off x="11788034" y="22063685"/>
                    <a:ext cx="3390167" cy="2866255"/>
                    <a:chOff x="11488083" y="22423623"/>
                    <a:chExt cx="3390167" cy="2866255"/>
                  </a:xfrm>
                </p:grpSpPr>
                <p:pic>
                  <p:nvPicPr>
                    <p:cNvPr id="97" name="Pilt 96">
                      <a:extLst>
                        <a:ext uri="{FF2B5EF4-FFF2-40B4-BE49-F238E27FC236}">
                          <a16:creationId xmlns:a16="http://schemas.microsoft.com/office/drawing/2014/main" id="{00779FB8-EC93-C9CD-8C9F-6F2FEEC6232B}"/>
                        </a:ext>
                      </a:extLst>
                    </p:cNvPr>
                    <p:cNvPicPr>
                      <a:picLocks noChangeAspect="1"/>
                    </p:cNvPicPr>
                    <p:nvPr/>
                  </p:nvPicPr>
                  <p:blipFill>
                    <a:blip r:embed="rId16"/>
                    <a:stretch>
                      <a:fillRect/>
                    </a:stretch>
                  </p:blipFill>
                  <p:spPr>
                    <a:xfrm>
                      <a:off x="11488083" y="22423623"/>
                      <a:ext cx="3059665" cy="2789695"/>
                    </a:xfrm>
                    <a:prstGeom prst="rect">
                      <a:avLst/>
                    </a:prstGeom>
                  </p:spPr>
                </p:pic>
                <p:pic>
                  <p:nvPicPr>
                    <p:cNvPr id="99" name="Pilt 98">
                      <a:extLst>
                        <a:ext uri="{FF2B5EF4-FFF2-40B4-BE49-F238E27FC236}">
                          <a16:creationId xmlns:a16="http://schemas.microsoft.com/office/drawing/2014/main" id="{E2C9DD1D-3BE6-CBBD-2DAF-D1F09F617677}"/>
                        </a:ext>
                      </a:extLst>
                    </p:cNvPr>
                    <p:cNvPicPr>
                      <a:picLocks noChangeAspect="1"/>
                    </p:cNvPicPr>
                    <p:nvPr/>
                  </p:nvPicPr>
                  <p:blipFill>
                    <a:blip r:embed="rId17">
                      <a:extLst>
                        <a:ext uri="{BEBA8EAE-BF5A-486C-A8C5-ECC9F3942E4B}">
                          <a14:imgProps xmlns:a14="http://schemas.microsoft.com/office/drawing/2010/main">
                            <a14:imgLayer r:embed="rId18">
                              <a14:imgEffect>
                                <a14:backgroundRemoval t="10000" b="90000" l="10000" r="90000"/>
                              </a14:imgEffect>
                            </a14:imgLayer>
                          </a14:imgProps>
                        </a:ext>
                      </a:extLst>
                    </a:blip>
                    <a:stretch>
                      <a:fillRect/>
                    </a:stretch>
                  </p:blipFill>
                  <p:spPr>
                    <a:xfrm>
                      <a:off x="13017915" y="24494965"/>
                      <a:ext cx="1582327" cy="794913"/>
                    </a:xfrm>
                    <a:prstGeom prst="rect">
                      <a:avLst/>
                    </a:prstGeom>
                  </p:spPr>
                </p:pic>
                <p:sp>
                  <p:nvSpPr>
                    <p:cNvPr id="100" name="TextBox 99">
                      <a:extLst>
                        <a:ext uri="{FF2B5EF4-FFF2-40B4-BE49-F238E27FC236}">
                          <a16:creationId xmlns:a16="http://schemas.microsoft.com/office/drawing/2014/main" id="{4CC5A766-DB88-6685-A67A-FFCE23917D59}"/>
                        </a:ext>
                      </a:extLst>
                    </p:cNvPr>
                    <p:cNvSpPr txBox="1"/>
                    <p:nvPr/>
                  </p:nvSpPr>
                  <p:spPr>
                    <a:xfrm>
                      <a:off x="13110410" y="24582719"/>
                      <a:ext cx="1767840" cy="483821"/>
                    </a:xfrm>
                    <a:prstGeom prst="rect">
                      <a:avLst/>
                    </a:prstGeom>
                    <a:noFill/>
                  </p:spPr>
                  <p:txBody>
                    <a:bodyPr wrap="square" rtlCol="0">
                      <a:spAutoFit/>
                    </a:bodyPr>
                    <a:lstStyle/>
                    <a:p>
                      <a:r>
                        <a:rPr lang="et-EE" b="1" dirty="0">
                          <a:latin typeface="Tahoma" panose="020B0604030504040204" pitchFamily="34" charset="0"/>
                          <a:ea typeface="Tahoma" panose="020B0604030504040204" pitchFamily="34" charset="0"/>
                          <a:cs typeface="Tahoma" panose="020B0604030504040204" pitchFamily="34" charset="0"/>
                        </a:rPr>
                        <a:t>500 nm</a:t>
                      </a:r>
                    </a:p>
                  </p:txBody>
                </p:sp>
              </p:grpSp>
              <p:cxnSp>
                <p:nvCxnSpPr>
                  <p:cNvPr id="172" name="Sirge noolkonnektor 171">
                    <a:extLst>
                      <a:ext uri="{FF2B5EF4-FFF2-40B4-BE49-F238E27FC236}">
                        <a16:creationId xmlns:a16="http://schemas.microsoft.com/office/drawing/2014/main" id="{342D47B0-801A-654D-79EE-B19235094F18}"/>
                      </a:ext>
                    </a:extLst>
                  </p:cNvPr>
                  <p:cNvCxnSpPr>
                    <a:cxnSpLocks/>
                  </p:cNvCxnSpPr>
                  <p:nvPr/>
                </p:nvCxnSpPr>
                <p:spPr>
                  <a:xfrm flipH="1">
                    <a:off x="14060309" y="22684620"/>
                    <a:ext cx="236487" cy="100451"/>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cxnSp>
                <p:nvCxnSpPr>
                  <p:cNvPr id="173" name="Sirge noolkonnektor 172">
                    <a:extLst>
                      <a:ext uri="{FF2B5EF4-FFF2-40B4-BE49-F238E27FC236}">
                        <a16:creationId xmlns:a16="http://schemas.microsoft.com/office/drawing/2014/main" id="{61C7D776-FEE8-92B3-2440-028E605865A5}"/>
                      </a:ext>
                    </a:extLst>
                  </p:cNvPr>
                  <p:cNvCxnSpPr>
                    <a:cxnSpLocks/>
                  </p:cNvCxnSpPr>
                  <p:nvPr/>
                </p:nvCxnSpPr>
                <p:spPr>
                  <a:xfrm>
                    <a:off x="12667867" y="22650279"/>
                    <a:ext cx="128722" cy="169132"/>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cxnSp>
                <p:nvCxnSpPr>
                  <p:cNvPr id="175" name="Sirge noolkonnektor 174">
                    <a:extLst>
                      <a:ext uri="{FF2B5EF4-FFF2-40B4-BE49-F238E27FC236}">
                        <a16:creationId xmlns:a16="http://schemas.microsoft.com/office/drawing/2014/main" id="{78545E1D-DB27-07FC-0CFA-E32B490E8A26}"/>
                      </a:ext>
                    </a:extLst>
                  </p:cNvPr>
                  <p:cNvCxnSpPr>
                    <a:cxnSpLocks/>
                  </p:cNvCxnSpPr>
                  <p:nvPr/>
                </p:nvCxnSpPr>
                <p:spPr>
                  <a:xfrm flipV="1">
                    <a:off x="12849860" y="23396948"/>
                    <a:ext cx="116909" cy="199698"/>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cxnSp>
                <p:nvCxnSpPr>
                  <p:cNvPr id="178" name="Sirge noolkonnektor 177">
                    <a:extLst>
                      <a:ext uri="{FF2B5EF4-FFF2-40B4-BE49-F238E27FC236}">
                        <a16:creationId xmlns:a16="http://schemas.microsoft.com/office/drawing/2014/main" id="{E793D8F4-6C83-4AE7-4E8C-6E48854A532B}"/>
                      </a:ext>
                    </a:extLst>
                  </p:cNvPr>
                  <p:cNvCxnSpPr>
                    <a:cxnSpLocks/>
                  </p:cNvCxnSpPr>
                  <p:nvPr/>
                </p:nvCxnSpPr>
                <p:spPr>
                  <a:xfrm flipV="1">
                    <a:off x="12148820" y="23008917"/>
                    <a:ext cx="116909" cy="199698"/>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cxnSp>
                <p:nvCxnSpPr>
                  <p:cNvPr id="179" name="Sirge noolkonnektor 178">
                    <a:extLst>
                      <a:ext uri="{FF2B5EF4-FFF2-40B4-BE49-F238E27FC236}">
                        <a16:creationId xmlns:a16="http://schemas.microsoft.com/office/drawing/2014/main" id="{CFBF3FA0-A5EA-AB8A-6FCD-A45AAF9E9853}"/>
                      </a:ext>
                    </a:extLst>
                  </p:cNvPr>
                  <p:cNvCxnSpPr>
                    <a:cxnSpLocks/>
                  </p:cNvCxnSpPr>
                  <p:nvPr/>
                </p:nvCxnSpPr>
                <p:spPr>
                  <a:xfrm flipV="1">
                    <a:off x="12316460" y="23109368"/>
                    <a:ext cx="116909" cy="199698"/>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cxnSp>
                <p:nvCxnSpPr>
                  <p:cNvPr id="180" name="Sirge noolkonnektor 179">
                    <a:extLst>
                      <a:ext uri="{FF2B5EF4-FFF2-40B4-BE49-F238E27FC236}">
                        <a16:creationId xmlns:a16="http://schemas.microsoft.com/office/drawing/2014/main" id="{44DA83BF-325C-69E9-5806-3BE721AA9377}"/>
                      </a:ext>
                    </a:extLst>
                  </p:cNvPr>
                  <p:cNvCxnSpPr>
                    <a:cxnSpLocks/>
                  </p:cNvCxnSpPr>
                  <p:nvPr/>
                </p:nvCxnSpPr>
                <p:spPr>
                  <a:xfrm flipV="1">
                    <a:off x="12868184" y="24592113"/>
                    <a:ext cx="116909" cy="199698"/>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grpSp>
            <p:sp>
              <p:nvSpPr>
                <p:cNvPr id="131" name="TextBox 130">
                  <a:extLst>
                    <a:ext uri="{FF2B5EF4-FFF2-40B4-BE49-F238E27FC236}">
                      <a16:creationId xmlns:a16="http://schemas.microsoft.com/office/drawing/2014/main" id="{12AA777F-C4A2-31E2-88B1-F79E50B590F6}"/>
                    </a:ext>
                  </a:extLst>
                </p:cNvPr>
                <p:cNvSpPr txBox="1"/>
                <p:nvPr/>
              </p:nvSpPr>
              <p:spPr>
                <a:xfrm>
                  <a:off x="11640160" y="22563798"/>
                  <a:ext cx="251460" cy="369332"/>
                </a:xfrm>
                <a:prstGeom prst="rect">
                  <a:avLst/>
                </a:prstGeom>
                <a:noFill/>
              </p:spPr>
              <p:txBody>
                <a:bodyPr wrap="square" rtlCol="0">
                  <a:spAutoFit/>
                </a:bodyPr>
                <a:lstStyle/>
                <a:p>
                  <a:r>
                    <a:rPr lang="et-EE" b="1" dirty="0">
                      <a:latin typeface="Tahoma" panose="020B0604030504040204" pitchFamily="34" charset="0"/>
                      <a:ea typeface="Tahoma" panose="020B0604030504040204" pitchFamily="34" charset="0"/>
                      <a:cs typeface="Tahoma" panose="020B0604030504040204" pitchFamily="34" charset="0"/>
                    </a:rPr>
                    <a:t>A</a:t>
                  </a:r>
                </a:p>
              </p:txBody>
            </p:sp>
          </p:grpSp>
          <p:grpSp>
            <p:nvGrpSpPr>
              <p:cNvPr id="140" name="Rühm 139">
                <a:extLst>
                  <a:ext uri="{FF2B5EF4-FFF2-40B4-BE49-F238E27FC236}">
                    <a16:creationId xmlns:a16="http://schemas.microsoft.com/office/drawing/2014/main" id="{E9545469-18EA-8429-22EC-1050F7104585}"/>
                  </a:ext>
                </a:extLst>
              </p:cNvPr>
              <p:cNvGrpSpPr/>
              <p:nvPr/>
            </p:nvGrpSpPr>
            <p:grpSpPr>
              <a:xfrm>
                <a:off x="15466938" y="21242646"/>
                <a:ext cx="2419524" cy="2242178"/>
                <a:chOff x="15206473" y="22563798"/>
                <a:chExt cx="3232659" cy="2792793"/>
              </a:xfrm>
            </p:grpSpPr>
            <p:grpSp>
              <p:nvGrpSpPr>
                <p:cNvPr id="137" name="Rühm 136">
                  <a:extLst>
                    <a:ext uri="{FF2B5EF4-FFF2-40B4-BE49-F238E27FC236}">
                      <a16:creationId xmlns:a16="http://schemas.microsoft.com/office/drawing/2014/main" id="{6BE683C1-2CC6-41FA-F2A3-938F8B7C2D68}"/>
                    </a:ext>
                  </a:extLst>
                </p:cNvPr>
                <p:cNvGrpSpPr/>
                <p:nvPr/>
              </p:nvGrpSpPr>
              <p:grpSpPr>
                <a:xfrm>
                  <a:off x="15206473" y="22563798"/>
                  <a:ext cx="3059665" cy="2792793"/>
                  <a:chOff x="15513244" y="22099629"/>
                  <a:chExt cx="3059665" cy="2792793"/>
                </a:xfrm>
              </p:grpSpPr>
              <p:pic>
                <p:nvPicPr>
                  <p:cNvPr id="105" name="Pilt 104">
                    <a:extLst>
                      <a:ext uri="{FF2B5EF4-FFF2-40B4-BE49-F238E27FC236}">
                        <a16:creationId xmlns:a16="http://schemas.microsoft.com/office/drawing/2014/main" id="{E8A2AAE5-DB18-4299-1F4A-6B1741BC242D}"/>
                      </a:ext>
                    </a:extLst>
                  </p:cNvPr>
                  <p:cNvPicPr>
                    <a:picLocks noChangeAspect="1"/>
                  </p:cNvPicPr>
                  <p:nvPr/>
                </p:nvPicPr>
                <p:blipFill rotWithShape="1">
                  <a:blip r:embed="rId19"/>
                  <a:srcRect r="6904" b="7035"/>
                  <a:stretch/>
                </p:blipFill>
                <p:spPr>
                  <a:xfrm>
                    <a:off x="15513244" y="22102727"/>
                    <a:ext cx="3059665" cy="2789695"/>
                  </a:xfrm>
                  <a:prstGeom prst="rect">
                    <a:avLst/>
                  </a:prstGeom>
                </p:spPr>
              </p:pic>
              <p:cxnSp>
                <p:nvCxnSpPr>
                  <p:cNvPr id="165" name="Sirge noolkonnektor 164">
                    <a:extLst>
                      <a:ext uri="{FF2B5EF4-FFF2-40B4-BE49-F238E27FC236}">
                        <a16:creationId xmlns:a16="http://schemas.microsoft.com/office/drawing/2014/main" id="{291D07B6-D3D4-A697-639A-887A3C16F046}"/>
                      </a:ext>
                    </a:extLst>
                  </p:cNvPr>
                  <p:cNvCxnSpPr>
                    <a:cxnSpLocks/>
                  </p:cNvCxnSpPr>
                  <p:nvPr/>
                </p:nvCxnSpPr>
                <p:spPr>
                  <a:xfrm flipH="1">
                    <a:off x="16320909" y="22368510"/>
                    <a:ext cx="236487" cy="100451"/>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cxnSp>
                <p:nvCxnSpPr>
                  <p:cNvPr id="170" name="Sirge noolkonnektor 169">
                    <a:extLst>
                      <a:ext uri="{FF2B5EF4-FFF2-40B4-BE49-F238E27FC236}">
                        <a16:creationId xmlns:a16="http://schemas.microsoft.com/office/drawing/2014/main" id="{1E948688-4259-099F-2BD5-7F4BD8A9D4E0}"/>
                      </a:ext>
                    </a:extLst>
                  </p:cNvPr>
                  <p:cNvCxnSpPr>
                    <a:cxnSpLocks/>
                  </p:cNvCxnSpPr>
                  <p:nvPr/>
                </p:nvCxnSpPr>
                <p:spPr>
                  <a:xfrm flipH="1">
                    <a:off x="16336149" y="23208615"/>
                    <a:ext cx="236487" cy="100451"/>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cxnSp>
                <p:nvCxnSpPr>
                  <p:cNvPr id="171" name="Sirge noolkonnektor 170">
                    <a:extLst>
                      <a:ext uri="{FF2B5EF4-FFF2-40B4-BE49-F238E27FC236}">
                        <a16:creationId xmlns:a16="http://schemas.microsoft.com/office/drawing/2014/main" id="{A75F6A68-133B-93DC-2CBE-969F24D49E7B}"/>
                      </a:ext>
                    </a:extLst>
                  </p:cNvPr>
                  <p:cNvCxnSpPr>
                    <a:cxnSpLocks/>
                  </p:cNvCxnSpPr>
                  <p:nvPr/>
                </p:nvCxnSpPr>
                <p:spPr>
                  <a:xfrm flipH="1">
                    <a:off x="17242788" y="24014019"/>
                    <a:ext cx="236487" cy="100451"/>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sp>
                <p:nvSpPr>
                  <p:cNvPr id="182" name="TextBox 181">
                    <a:extLst>
                      <a:ext uri="{FF2B5EF4-FFF2-40B4-BE49-F238E27FC236}">
                        <a16:creationId xmlns:a16="http://schemas.microsoft.com/office/drawing/2014/main" id="{030CBBBB-F8C9-8F9B-A316-AC835CFD5B7E}"/>
                      </a:ext>
                    </a:extLst>
                  </p:cNvPr>
                  <p:cNvSpPr txBox="1"/>
                  <p:nvPr/>
                </p:nvSpPr>
                <p:spPr>
                  <a:xfrm>
                    <a:off x="15539887" y="22099629"/>
                    <a:ext cx="251460" cy="369332"/>
                  </a:xfrm>
                  <a:prstGeom prst="rect">
                    <a:avLst/>
                  </a:prstGeom>
                  <a:noFill/>
                </p:spPr>
                <p:txBody>
                  <a:bodyPr wrap="square" rtlCol="0">
                    <a:spAutoFit/>
                  </a:bodyPr>
                  <a:lstStyle/>
                  <a:p>
                    <a:r>
                      <a:rPr lang="et-EE" b="1" dirty="0">
                        <a:latin typeface="Tahoma" panose="020B0604030504040204" pitchFamily="34" charset="0"/>
                        <a:ea typeface="Tahoma" panose="020B0604030504040204" pitchFamily="34" charset="0"/>
                        <a:cs typeface="Tahoma" panose="020B0604030504040204" pitchFamily="34" charset="0"/>
                      </a:rPr>
                      <a:t>B</a:t>
                    </a:r>
                  </a:p>
                </p:txBody>
              </p:sp>
            </p:grpSp>
            <p:pic>
              <p:nvPicPr>
                <p:cNvPr id="110" name="Pilt 109">
                  <a:extLst>
                    <a:ext uri="{FF2B5EF4-FFF2-40B4-BE49-F238E27FC236}">
                      <a16:creationId xmlns:a16="http://schemas.microsoft.com/office/drawing/2014/main" id="{BC660862-6378-8944-CCA0-DA39AB094AC3}"/>
                    </a:ext>
                  </a:extLst>
                </p:cNvPr>
                <p:cNvPicPr>
                  <a:picLocks noChangeAspect="1"/>
                </p:cNvPicPr>
                <p:nvPr/>
              </p:nvPicPr>
              <p:blipFill>
                <a:blip r:embed="rId20">
                  <a:extLst>
                    <a:ext uri="{BEBA8EAE-BF5A-486C-A8C5-ECC9F3942E4B}">
                      <a14:imgProps xmlns:a14="http://schemas.microsoft.com/office/drawing/2010/main">
                        <a14:imgLayer r:embed="rId21">
                          <a14:imgEffect>
                            <a14:backgroundRemoval t="10000" b="90000" l="10000" r="90000"/>
                          </a14:imgEffect>
                        </a14:imgLayer>
                      </a14:imgProps>
                    </a:ext>
                  </a:extLst>
                </a:blip>
                <a:stretch>
                  <a:fillRect/>
                </a:stretch>
              </p:blipFill>
              <p:spPr>
                <a:xfrm>
                  <a:off x="16468321" y="24650614"/>
                  <a:ext cx="1886213" cy="661202"/>
                </a:xfrm>
                <a:prstGeom prst="rect">
                  <a:avLst/>
                </a:prstGeom>
              </p:spPr>
            </p:pic>
            <p:sp>
              <p:nvSpPr>
                <p:cNvPr id="157" name="TextBox 156">
                  <a:extLst>
                    <a:ext uri="{FF2B5EF4-FFF2-40B4-BE49-F238E27FC236}">
                      <a16:creationId xmlns:a16="http://schemas.microsoft.com/office/drawing/2014/main" id="{6A0EC7AC-CF6D-EE84-BC0D-3D6753C99B3D}"/>
                    </a:ext>
                  </a:extLst>
                </p:cNvPr>
                <p:cNvSpPr txBox="1"/>
                <p:nvPr/>
              </p:nvSpPr>
              <p:spPr>
                <a:xfrm>
                  <a:off x="16671293" y="24733513"/>
                  <a:ext cx="1767839" cy="483821"/>
                </a:xfrm>
                <a:prstGeom prst="rect">
                  <a:avLst/>
                </a:prstGeom>
                <a:noFill/>
              </p:spPr>
              <p:txBody>
                <a:bodyPr wrap="square" rtlCol="0">
                  <a:spAutoFit/>
                </a:bodyPr>
                <a:lstStyle/>
                <a:p>
                  <a:r>
                    <a:rPr lang="et-EE" b="1">
                      <a:latin typeface="Tahoma" panose="020B0604030504040204" pitchFamily="34" charset="0"/>
                      <a:ea typeface="Tahoma" panose="020B0604030504040204" pitchFamily="34" charset="0"/>
                      <a:cs typeface="Tahoma" panose="020B0604030504040204" pitchFamily="34" charset="0"/>
                    </a:rPr>
                    <a:t>500 </a:t>
                  </a:r>
                  <a:r>
                    <a:rPr lang="et-EE" b="1" dirty="0">
                      <a:latin typeface="Tahoma" panose="020B0604030504040204" pitchFamily="34" charset="0"/>
                      <a:ea typeface="Tahoma" panose="020B0604030504040204" pitchFamily="34" charset="0"/>
                      <a:cs typeface="Tahoma" panose="020B0604030504040204" pitchFamily="34" charset="0"/>
                    </a:rPr>
                    <a:t>n</a:t>
                  </a:r>
                  <a:r>
                    <a:rPr lang="et-EE" b="1">
                      <a:latin typeface="Tahoma" panose="020B0604030504040204" pitchFamily="34" charset="0"/>
                      <a:ea typeface="Tahoma" panose="020B0604030504040204" pitchFamily="34" charset="0"/>
                      <a:cs typeface="Tahoma" panose="020B0604030504040204" pitchFamily="34" charset="0"/>
                    </a:rPr>
                    <a:t>m</a:t>
                  </a:r>
                  <a:endParaRPr lang="et-EE" b="1" dirty="0">
                    <a:latin typeface="Tahoma" panose="020B0604030504040204" pitchFamily="34" charset="0"/>
                    <a:ea typeface="Tahoma" panose="020B0604030504040204" pitchFamily="34" charset="0"/>
                    <a:cs typeface="Tahoma" panose="020B0604030504040204" pitchFamily="34" charset="0"/>
                  </a:endParaRPr>
                </a:p>
              </p:txBody>
            </p:sp>
          </p:grpSp>
        </p:grpSp>
        <p:graphicFrame>
          <p:nvGraphicFramePr>
            <p:cNvPr id="190" name="Diagramm 189">
              <a:extLst>
                <a:ext uri="{FF2B5EF4-FFF2-40B4-BE49-F238E27FC236}">
                  <a16:creationId xmlns:a16="http://schemas.microsoft.com/office/drawing/2014/main" id="{B5448058-DC0A-4A0C-875C-C7EAE71E2D56}"/>
                </a:ext>
              </a:extLst>
            </p:cNvPr>
            <p:cNvGraphicFramePr>
              <a:graphicFrameLocks/>
            </p:cNvGraphicFramePr>
            <p:nvPr>
              <p:extLst>
                <p:ext uri="{D42A27DB-BD31-4B8C-83A1-F6EECF244321}">
                  <p14:modId xmlns:p14="http://schemas.microsoft.com/office/powerpoint/2010/main" val="4258809157"/>
                </p:ext>
              </p:extLst>
            </p:nvPr>
          </p:nvGraphicFramePr>
          <p:xfrm>
            <a:off x="12537153" y="19471372"/>
            <a:ext cx="5162145" cy="3248383"/>
          </p:xfrm>
          <a:graphic>
            <a:graphicData uri="http://schemas.openxmlformats.org/drawingml/2006/chart">
              <c:chart xmlns:c="http://schemas.openxmlformats.org/drawingml/2006/chart" xmlns:r="http://schemas.openxmlformats.org/officeDocument/2006/relationships" r:id="rId22"/>
            </a:graphicData>
          </a:graphic>
        </p:graphicFrame>
        <p:sp>
          <p:nvSpPr>
            <p:cNvPr id="191" name="TextBox 190">
              <a:extLst>
                <a:ext uri="{FF2B5EF4-FFF2-40B4-BE49-F238E27FC236}">
                  <a16:creationId xmlns:a16="http://schemas.microsoft.com/office/drawing/2014/main" id="{B72B7657-6EA7-3619-4140-B16F22BF68F2}"/>
                </a:ext>
              </a:extLst>
            </p:cNvPr>
            <p:cNvSpPr txBox="1"/>
            <p:nvPr/>
          </p:nvSpPr>
          <p:spPr>
            <a:xfrm>
              <a:off x="11074390" y="18497516"/>
              <a:ext cx="8923461" cy="707886"/>
            </a:xfrm>
            <a:prstGeom prst="rect">
              <a:avLst/>
            </a:prstGeom>
            <a:noFill/>
          </p:spPr>
          <p:txBody>
            <a:bodyPr wrap="square" rtlCol="0">
              <a:spAutoFit/>
            </a:bodyPr>
            <a:lstStyle/>
            <a:p>
              <a:pPr>
                <a:spcBef>
                  <a:spcPts val="1200"/>
                </a:spcBef>
              </a:pPr>
              <a:r>
                <a:rPr lang="et-EE" sz="2000" b="1" dirty="0">
                  <a:latin typeface="Tahoma" panose="020B0604030504040204" pitchFamily="34" charset="0"/>
                  <a:ea typeface="Tahoma" panose="020B0604030504040204" pitchFamily="34" charset="0"/>
                  <a:cs typeface="Tahoma" panose="020B0604030504040204" pitchFamily="34" charset="0"/>
                </a:rPr>
                <a:t>Figure 4. </a:t>
              </a:r>
              <a:r>
                <a:rPr lang="et-EE" sz="2000" dirty="0">
                  <a:latin typeface="Tahoma" panose="020B0604030504040204" pitchFamily="34" charset="0"/>
                  <a:ea typeface="Tahoma" panose="020B0604030504040204" pitchFamily="34" charset="0"/>
                  <a:cs typeface="Tahoma" panose="020B0604030504040204" pitchFamily="34" charset="0"/>
                </a:rPr>
                <a:t>ELISA analysis demonstrates presence of EV markers CD9, CD63 and CD81 and low levels of contaminating aplolipoproteins in fractions 7-10.</a:t>
              </a:r>
            </a:p>
          </p:txBody>
        </p:sp>
      </p:grpSp>
      <p:grpSp>
        <p:nvGrpSpPr>
          <p:cNvPr id="148" name="Rühm 147">
            <a:extLst>
              <a:ext uri="{FF2B5EF4-FFF2-40B4-BE49-F238E27FC236}">
                <a16:creationId xmlns:a16="http://schemas.microsoft.com/office/drawing/2014/main" id="{FF95E66D-C51F-FA4B-1E69-C43EEF5C3BCC}"/>
              </a:ext>
            </a:extLst>
          </p:cNvPr>
          <p:cNvGrpSpPr/>
          <p:nvPr/>
        </p:nvGrpSpPr>
        <p:grpSpPr>
          <a:xfrm>
            <a:off x="767901" y="23260338"/>
            <a:ext cx="9582172" cy="5666578"/>
            <a:chOff x="767901" y="23985260"/>
            <a:chExt cx="9593807" cy="4814919"/>
          </a:xfrm>
        </p:grpSpPr>
        <p:graphicFrame>
          <p:nvGraphicFramePr>
            <p:cNvPr id="142" name="Chart 2">
              <a:extLst>
                <a:ext uri="{FF2B5EF4-FFF2-40B4-BE49-F238E27FC236}">
                  <a16:creationId xmlns:a16="http://schemas.microsoft.com/office/drawing/2014/main" id="{D0D2746D-724C-4893-B0AE-52E27D23510A}"/>
                </a:ext>
              </a:extLst>
            </p:cNvPr>
            <p:cNvGraphicFramePr>
              <a:graphicFrameLocks/>
            </p:cNvGraphicFramePr>
            <p:nvPr>
              <p:extLst>
                <p:ext uri="{D42A27DB-BD31-4B8C-83A1-F6EECF244321}">
                  <p14:modId xmlns:p14="http://schemas.microsoft.com/office/powerpoint/2010/main" val="3717220967"/>
                </p:ext>
              </p:extLst>
            </p:nvPr>
          </p:nvGraphicFramePr>
          <p:xfrm>
            <a:off x="2812354" y="25707660"/>
            <a:ext cx="5201108" cy="2805879"/>
          </p:xfrm>
          <a:graphic>
            <a:graphicData uri="http://schemas.openxmlformats.org/drawingml/2006/chart">
              <c:chart xmlns:c="http://schemas.openxmlformats.org/drawingml/2006/chart" xmlns:r="http://schemas.openxmlformats.org/officeDocument/2006/relationships" r:id="rId23"/>
            </a:graphicData>
          </a:graphic>
        </p:graphicFrame>
        <p:grpSp>
          <p:nvGrpSpPr>
            <p:cNvPr id="192" name="Rühm 191">
              <a:extLst>
                <a:ext uri="{FF2B5EF4-FFF2-40B4-BE49-F238E27FC236}">
                  <a16:creationId xmlns:a16="http://schemas.microsoft.com/office/drawing/2014/main" id="{A0DD1FCA-8E56-443A-AA7C-9090FF339AAE}"/>
                </a:ext>
              </a:extLst>
            </p:cNvPr>
            <p:cNvGrpSpPr/>
            <p:nvPr/>
          </p:nvGrpSpPr>
          <p:grpSpPr>
            <a:xfrm>
              <a:off x="767901" y="23985260"/>
              <a:ext cx="9593807" cy="4814919"/>
              <a:chOff x="937927" y="16151018"/>
              <a:chExt cx="9187063" cy="11510379"/>
            </a:xfrm>
          </p:grpSpPr>
          <p:sp>
            <p:nvSpPr>
              <p:cNvPr id="193" name="TextBox 192">
                <a:extLst>
                  <a:ext uri="{FF2B5EF4-FFF2-40B4-BE49-F238E27FC236}">
                    <a16:creationId xmlns:a16="http://schemas.microsoft.com/office/drawing/2014/main" id="{45A137E3-F95E-A594-0D07-8242861EADB9}"/>
                  </a:ext>
                </a:extLst>
              </p:cNvPr>
              <p:cNvSpPr txBox="1"/>
              <p:nvPr/>
            </p:nvSpPr>
            <p:spPr>
              <a:xfrm>
                <a:off x="1242761" y="16481067"/>
                <a:ext cx="8362958" cy="1759608"/>
              </a:xfrm>
              <a:prstGeom prst="rect">
                <a:avLst/>
              </a:prstGeom>
              <a:noFill/>
            </p:spPr>
            <p:txBody>
              <a:bodyPr wrap="square" rtlCol="0">
                <a:spAutoFit/>
              </a:bodyPr>
              <a:lstStyle/>
              <a:p>
                <a:pPr algn="just">
                  <a:spcBef>
                    <a:spcPts val="1200"/>
                  </a:spcBef>
                </a:pPr>
                <a:r>
                  <a:rPr lang="et-EE" sz="3200" b="1" dirty="0">
                    <a:latin typeface="Tahoma" panose="020B0604030504040204" pitchFamily="34" charset="0"/>
                    <a:ea typeface="Tahoma" panose="020B0604030504040204" pitchFamily="34" charset="0"/>
                    <a:cs typeface="Tahoma" panose="020B0604030504040204" pitchFamily="34" charset="0"/>
                  </a:rPr>
                  <a:t>RESULTS</a:t>
                </a:r>
              </a:p>
            </p:txBody>
          </p:sp>
          <p:sp>
            <p:nvSpPr>
              <p:cNvPr id="194" name="Ristkülik 193">
                <a:extLst>
                  <a:ext uri="{FF2B5EF4-FFF2-40B4-BE49-F238E27FC236}">
                    <a16:creationId xmlns:a16="http://schemas.microsoft.com/office/drawing/2014/main" id="{8E225620-E5CA-458D-206B-D608458E6351}"/>
                  </a:ext>
                </a:extLst>
              </p:cNvPr>
              <p:cNvSpPr/>
              <p:nvPr/>
            </p:nvSpPr>
            <p:spPr>
              <a:xfrm>
                <a:off x="937927" y="16151018"/>
                <a:ext cx="9187063" cy="11510379"/>
              </a:xfrm>
              <a:prstGeom prst="rect">
                <a:avLst/>
              </a:prstGeom>
              <a:noFill/>
              <a:ln w="76200">
                <a:solidFill>
                  <a:srgbClr val="DA667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t-EE" dirty="0"/>
              </a:p>
            </p:txBody>
          </p:sp>
        </p:grpSp>
        <p:sp>
          <p:nvSpPr>
            <p:cNvPr id="195" name="TextBox 194">
              <a:extLst>
                <a:ext uri="{FF2B5EF4-FFF2-40B4-BE49-F238E27FC236}">
                  <a16:creationId xmlns:a16="http://schemas.microsoft.com/office/drawing/2014/main" id="{37ADE485-5616-4812-3B6D-27E620BE9D91}"/>
                </a:ext>
              </a:extLst>
            </p:cNvPr>
            <p:cNvSpPr txBox="1"/>
            <p:nvPr/>
          </p:nvSpPr>
          <p:spPr>
            <a:xfrm>
              <a:off x="1086231" y="24691997"/>
              <a:ext cx="8847430" cy="1015663"/>
            </a:xfrm>
            <a:prstGeom prst="rect">
              <a:avLst/>
            </a:prstGeom>
            <a:noFill/>
          </p:spPr>
          <p:txBody>
            <a:bodyPr wrap="square" rtlCol="0">
              <a:spAutoFit/>
            </a:bodyPr>
            <a:lstStyle/>
            <a:p>
              <a:pPr algn="just">
                <a:spcBef>
                  <a:spcPts val="1200"/>
                </a:spcBef>
              </a:pPr>
              <a:r>
                <a:rPr lang="et-EE" sz="2000" b="1" dirty="0">
                  <a:latin typeface="Tahoma" panose="020B0604030504040204" pitchFamily="34" charset="0"/>
                  <a:ea typeface="Tahoma" panose="020B0604030504040204" pitchFamily="34" charset="0"/>
                  <a:cs typeface="Tahoma" panose="020B0604030504040204" pitchFamily="34" charset="0"/>
                </a:rPr>
                <a:t>Figure 1.</a:t>
              </a:r>
              <a:r>
                <a:rPr lang="et-EE" sz="2000" dirty="0">
                  <a:latin typeface="Tahoma" panose="020B0604030504040204" pitchFamily="34" charset="0"/>
                  <a:ea typeface="Tahoma" panose="020B0604030504040204" pitchFamily="34" charset="0"/>
                  <a:cs typeface="Tahoma" panose="020B0604030504040204" pitchFamily="34" charset="0"/>
                </a:rPr>
                <a:t> Measurements of particle and protein concentration demonstrate that SEC is a suitable method for isolation of pure total EVs from human follicular fluid.</a:t>
              </a:r>
              <a:endParaRPr lang="et-EE" sz="2000" dirty="0"/>
            </a:p>
          </p:txBody>
        </p:sp>
      </p:grpSp>
      <p:cxnSp>
        <p:nvCxnSpPr>
          <p:cNvPr id="145" name="Sirgkonnektor 144">
            <a:extLst>
              <a:ext uri="{FF2B5EF4-FFF2-40B4-BE49-F238E27FC236}">
                <a16:creationId xmlns:a16="http://schemas.microsoft.com/office/drawing/2014/main" id="{E91F0146-68B7-D4B8-C58B-E43103053884}"/>
              </a:ext>
            </a:extLst>
          </p:cNvPr>
          <p:cNvCxnSpPr>
            <a:cxnSpLocks/>
          </p:cNvCxnSpPr>
          <p:nvPr/>
        </p:nvCxnSpPr>
        <p:spPr>
          <a:xfrm>
            <a:off x="13371823" y="21648420"/>
            <a:ext cx="3986537" cy="0"/>
          </a:xfrm>
          <a:prstGeom prst="line">
            <a:avLst/>
          </a:prstGeom>
          <a:ln>
            <a:prstDash val="dashDot"/>
          </a:ln>
        </p:spPr>
        <p:style>
          <a:lnRef idx="1">
            <a:schemeClr val="dk1"/>
          </a:lnRef>
          <a:fillRef idx="0">
            <a:schemeClr val="dk1"/>
          </a:fillRef>
          <a:effectRef idx="0">
            <a:schemeClr val="dk1"/>
          </a:effectRef>
          <a:fontRef idx="minor">
            <a:schemeClr val="tx1"/>
          </a:fontRef>
        </p:style>
      </p:cxnSp>
      <p:grpSp>
        <p:nvGrpSpPr>
          <p:cNvPr id="204" name="Rühm 203">
            <a:extLst>
              <a:ext uri="{FF2B5EF4-FFF2-40B4-BE49-F238E27FC236}">
                <a16:creationId xmlns:a16="http://schemas.microsoft.com/office/drawing/2014/main" id="{60155FD4-E920-E0C0-8354-FBB5D545E539}"/>
              </a:ext>
            </a:extLst>
          </p:cNvPr>
          <p:cNvGrpSpPr/>
          <p:nvPr/>
        </p:nvGrpSpPr>
        <p:grpSpPr>
          <a:xfrm>
            <a:off x="10574247" y="22348525"/>
            <a:ext cx="10052872" cy="6578391"/>
            <a:chOff x="1282518" y="12324402"/>
            <a:chExt cx="8781064" cy="3786862"/>
          </a:xfrm>
        </p:grpSpPr>
        <p:sp>
          <p:nvSpPr>
            <p:cNvPr id="205" name="TextBox 204">
              <a:extLst>
                <a:ext uri="{FF2B5EF4-FFF2-40B4-BE49-F238E27FC236}">
                  <a16:creationId xmlns:a16="http://schemas.microsoft.com/office/drawing/2014/main" id="{DF485569-2305-C67D-BE86-734DB412F39D}"/>
                </a:ext>
              </a:extLst>
            </p:cNvPr>
            <p:cNvSpPr txBox="1"/>
            <p:nvPr/>
          </p:nvSpPr>
          <p:spPr>
            <a:xfrm>
              <a:off x="1468100" y="12492677"/>
              <a:ext cx="8256422" cy="1530160"/>
            </a:xfrm>
            <a:prstGeom prst="rect">
              <a:avLst/>
            </a:prstGeom>
            <a:noFill/>
          </p:spPr>
          <p:txBody>
            <a:bodyPr wrap="square" rtlCol="0">
              <a:spAutoFit/>
            </a:bodyPr>
            <a:lstStyle/>
            <a:p>
              <a:pPr>
                <a:spcBef>
                  <a:spcPts val="1200"/>
                </a:spcBef>
              </a:pPr>
              <a:r>
                <a:rPr lang="et-EE" sz="3200" b="1" dirty="0">
                  <a:latin typeface="Tahoma" panose="020B0604030504040204" pitchFamily="34" charset="0"/>
                  <a:ea typeface="Tahoma" panose="020B0604030504040204" pitchFamily="34" charset="0"/>
                  <a:cs typeface="Tahoma" panose="020B0604030504040204" pitchFamily="34" charset="0"/>
                </a:rPr>
                <a:t>MICROSCOPY EXPERIMENT PLANS</a:t>
              </a:r>
            </a:p>
            <a:p>
              <a:pPr algn="just">
                <a:spcBef>
                  <a:spcPts val="1200"/>
                </a:spcBef>
              </a:pPr>
              <a:r>
                <a:rPr lang="et-EE" sz="2000" dirty="0">
                  <a:latin typeface="Tahoma" panose="020B0604030504040204" pitchFamily="34" charset="0"/>
                  <a:ea typeface="Tahoma" panose="020B0604030504040204" pitchFamily="34" charset="0"/>
                  <a:cs typeface="Tahoma" panose="020B0604030504040204" pitchFamily="34" charset="0"/>
                </a:rPr>
                <a:t>In order to claim that EVs exert a particular physiological effect, one has to provide evidence that EVs are internalized by recipient cells. The most common method for detecting EV uptake involves the use of fluorescent lipid membrane dyes to stain EV membranes. Examples of such lipophilic dyes include PKH67, PKH26 and rhodamine B. Subsequent entry of EVs into recipient cells can be visualized by confocal microscopy. </a:t>
              </a:r>
            </a:p>
          </p:txBody>
        </p:sp>
        <p:sp>
          <p:nvSpPr>
            <p:cNvPr id="206" name="Ristkülik 205">
              <a:extLst>
                <a:ext uri="{FF2B5EF4-FFF2-40B4-BE49-F238E27FC236}">
                  <a16:creationId xmlns:a16="http://schemas.microsoft.com/office/drawing/2014/main" id="{BC988273-311C-AF73-B70E-7789A8C1A986}"/>
                </a:ext>
              </a:extLst>
            </p:cNvPr>
            <p:cNvSpPr/>
            <p:nvPr/>
          </p:nvSpPr>
          <p:spPr>
            <a:xfrm>
              <a:off x="1282518" y="12324402"/>
              <a:ext cx="8781064" cy="3786862"/>
            </a:xfrm>
            <a:prstGeom prst="rect">
              <a:avLst/>
            </a:prstGeom>
            <a:noFill/>
            <a:ln w="76200">
              <a:solidFill>
                <a:srgbClr val="DA667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t-EE" dirty="0"/>
            </a:p>
          </p:txBody>
        </p:sp>
      </p:grpSp>
      <p:pic>
        <p:nvPicPr>
          <p:cNvPr id="9" name="Pilt 8">
            <a:extLst>
              <a:ext uri="{FF2B5EF4-FFF2-40B4-BE49-F238E27FC236}">
                <a16:creationId xmlns:a16="http://schemas.microsoft.com/office/drawing/2014/main" id="{95D5C2D3-2405-1649-BDB3-754228AC55A6}"/>
              </a:ext>
            </a:extLst>
          </p:cNvPr>
          <p:cNvPicPr>
            <a:picLocks noChangeAspect="1"/>
          </p:cNvPicPr>
          <p:nvPr/>
        </p:nvPicPr>
        <p:blipFill rotWithShape="1">
          <a:blip r:embed="rId24"/>
          <a:srcRect l="8031" t="30585" r="1633" b="22758"/>
          <a:stretch/>
        </p:blipFill>
        <p:spPr>
          <a:xfrm>
            <a:off x="10858096" y="29175159"/>
            <a:ext cx="3347811" cy="881756"/>
          </a:xfrm>
          <a:prstGeom prst="rect">
            <a:avLst/>
          </a:prstGeom>
        </p:spPr>
      </p:pic>
      <p:grpSp>
        <p:nvGrpSpPr>
          <p:cNvPr id="4" name="Rühm 3">
            <a:extLst>
              <a:ext uri="{FF2B5EF4-FFF2-40B4-BE49-F238E27FC236}">
                <a16:creationId xmlns:a16="http://schemas.microsoft.com/office/drawing/2014/main" id="{1BF49FD8-3B5C-0134-D251-5A13320C8068}"/>
              </a:ext>
            </a:extLst>
          </p:cNvPr>
          <p:cNvGrpSpPr/>
          <p:nvPr/>
        </p:nvGrpSpPr>
        <p:grpSpPr>
          <a:xfrm>
            <a:off x="11986595" y="25248724"/>
            <a:ext cx="6820269" cy="3302432"/>
            <a:chOff x="11939687" y="25360471"/>
            <a:chExt cx="6820269" cy="3302432"/>
          </a:xfrm>
        </p:grpSpPr>
        <p:pic>
          <p:nvPicPr>
            <p:cNvPr id="12" name="Pilt 11">
              <a:extLst>
                <a:ext uri="{FF2B5EF4-FFF2-40B4-BE49-F238E27FC236}">
                  <a16:creationId xmlns:a16="http://schemas.microsoft.com/office/drawing/2014/main" id="{C71C23D2-B66C-28E0-CB5F-3DC8151CE205}"/>
                </a:ext>
              </a:extLst>
            </p:cNvPr>
            <p:cNvPicPr>
              <a:picLocks noChangeAspect="1"/>
            </p:cNvPicPr>
            <p:nvPr/>
          </p:nvPicPr>
          <p:blipFill>
            <a:blip r:embed="rId25"/>
            <a:stretch>
              <a:fillRect/>
            </a:stretch>
          </p:blipFill>
          <p:spPr>
            <a:xfrm>
              <a:off x="11939687" y="25360471"/>
              <a:ext cx="6818785" cy="1621181"/>
            </a:xfrm>
            <a:prstGeom prst="rect">
              <a:avLst/>
            </a:prstGeom>
          </p:spPr>
        </p:pic>
        <p:pic>
          <p:nvPicPr>
            <p:cNvPr id="18" name="Pilt 17">
              <a:extLst>
                <a:ext uri="{FF2B5EF4-FFF2-40B4-BE49-F238E27FC236}">
                  <a16:creationId xmlns:a16="http://schemas.microsoft.com/office/drawing/2014/main" id="{A82652C4-49A8-5FDE-2D2C-8844FECD511C}"/>
                </a:ext>
              </a:extLst>
            </p:cNvPr>
            <p:cNvPicPr>
              <a:picLocks noChangeAspect="1"/>
            </p:cNvPicPr>
            <p:nvPr/>
          </p:nvPicPr>
          <p:blipFill>
            <a:blip r:embed="rId26"/>
            <a:stretch>
              <a:fillRect/>
            </a:stretch>
          </p:blipFill>
          <p:spPr>
            <a:xfrm>
              <a:off x="12441408" y="26981652"/>
              <a:ext cx="6318548" cy="1681251"/>
            </a:xfrm>
            <a:prstGeom prst="rect">
              <a:avLst/>
            </a:prstGeom>
          </p:spPr>
        </p:pic>
      </p:grpSp>
    </p:spTree>
    <p:extLst>
      <p:ext uri="{BB962C8B-B14F-4D97-AF65-F5344CB8AC3E}">
        <p14:creationId xmlns:p14="http://schemas.microsoft.com/office/powerpoint/2010/main" val="2781591209"/>
      </p:ext>
    </p:extLst>
  </p:cSld>
  <p:clrMapOvr>
    <a:masterClrMapping/>
  </p:clrMapOvr>
</p:sld>
</file>

<file path=ppt/theme/theme1.xml><?xml version="1.0" encoding="utf-8"?>
<a:theme xmlns:a="http://schemas.openxmlformats.org/drawingml/2006/main" name="Office'i kujundus">
  <a:themeElements>
    <a:clrScheme name="Halliskaala">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751</TotalTime>
  <Words>765</Words>
  <Application>Microsoft Office PowerPoint</Application>
  <PresentationFormat>Kohandatud</PresentationFormat>
  <Paragraphs>40</Paragraphs>
  <Slides>1</Slides>
  <Notes>0</Notes>
  <HiddenSlides>0</HiddenSlides>
  <MMClips>0</MMClips>
  <ScaleCrop>false</ScaleCrop>
  <HeadingPairs>
    <vt:vector size="6" baseType="variant">
      <vt:variant>
        <vt:lpstr>Kasutatud fondid</vt:lpstr>
      </vt:variant>
      <vt:variant>
        <vt:i4>4</vt:i4>
      </vt:variant>
      <vt:variant>
        <vt:lpstr>Kujundus</vt:lpstr>
      </vt:variant>
      <vt:variant>
        <vt:i4>1</vt:i4>
      </vt:variant>
      <vt:variant>
        <vt:lpstr>Slaidipealkirjad</vt:lpstr>
      </vt:variant>
      <vt:variant>
        <vt:i4>1</vt:i4>
      </vt:variant>
    </vt:vector>
  </HeadingPairs>
  <TitlesOfParts>
    <vt:vector size="6" baseType="lpstr">
      <vt:lpstr>Arial</vt:lpstr>
      <vt:lpstr>Calibri</vt:lpstr>
      <vt:lpstr>Calibri Light</vt:lpstr>
      <vt:lpstr>Tahoma</vt:lpstr>
      <vt:lpstr>Office'i kujundus</vt:lpstr>
      <vt:lpstr>PowerPointi esitlus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PowerPointi esitlus</dc:title>
  <dc:creator>Inge Varik</dc:creator>
  <cp:lastModifiedBy>Inge Varik</cp:lastModifiedBy>
  <cp:revision>147</cp:revision>
  <dcterms:created xsi:type="dcterms:W3CDTF">2022-05-17T09:49:05Z</dcterms:created>
  <dcterms:modified xsi:type="dcterms:W3CDTF">2022-10-10T12:19:04Z</dcterms:modified>
</cp:coreProperties>
</file>