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4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63" r:id="rId4"/>
    <p:sldId id="288" r:id="rId5"/>
    <p:sldId id="268" r:id="rId6"/>
    <p:sldId id="267" r:id="rId7"/>
    <p:sldId id="269" r:id="rId8"/>
    <p:sldId id="271" r:id="rId9"/>
    <p:sldId id="272" r:id="rId10"/>
    <p:sldId id="265" r:id="rId11"/>
    <p:sldId id="270" r:id="rId12"/>
    <p:sldId id="273" r:id="rId13"/>
    <p:sldId id="274" r:id="rId14"/>
    <p:sldId id="275" r:id="rId15"/>
    <p:sldId id="266" r:id="rId16"/>
    <p:sldId id="279" r:id="rId17"/>
    <p:sldId id="277" r:id="rId18"/>
    <p:sldId id="278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SS" initials="HSS" lastIdx="2" clrIdx="0">
    <p:extLst>
      <p:ext uri="{19B8F6BF-5375-455C-9EA6-DF929625EA0E}">
        <p15:presenceInfo xmlns:p15="http://schemas.microsoft.com/office/powerpoint/2012/main" userId="HS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6219"/>
    <a:srgbClr val="006B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36" autoAdjust="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163" y="5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er Sein" userId="4e3c453a438fa383" providerId="LiveId" clId="{70089C51-B809-479E-ACFE-2B2D177D208C}"/>
    <pc:docChg chg="modSld">
      <pc:chgData name="Sander Sein" userId="4e3c453a438fa383" providerId="LiveId" clId="{70089C51-B809-479E-ACFE-2B2D177D208C}" dt="2020-02-15T15:49:25.775" v="3" actId="1035"/>
      <pc:docMkLst>
        <pc:docMk/>
      </pc:docMkLst>
      <pc:sldChg chg="modSp">
        <pc:chgData name="Sander Sein" userId="4e3c453a438fa383" providerId="LiveId" clId="{70089C51-B809-479E-ACFE-2B2D177D208C}" dt="2020-02-15T15:49:25.775" v="3" actId="1035"/>
        <pc:sldMkLst>
          <pc:docMk/>
          <pc:sldMk cId="3693651224" sldId="284"/>
        </pc:sldMkLst>
        <pc:picChg chg="mod">
          <ac:chgData name="Sander Sein" userId="4e3c453a438fa383" providerId="LiveId" clId="{70089C51-B809-479E-ACFE-2B2D177D208C}" dt="2020-02-15T15:49:25.775" v="3" actId="1035"/>
          <ac:picMkLst>
            <pc:docMk/>
            <pc:sldMk cId="3693651224" sldId="284"/>
            <ac:picMk id="7" creationId="{F280532B-01D6-46DA-8FDA-923C5A7BD921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nder.sein\Desktop\BMS\Anal&#252;&#252;s%20ja%20pingerida\2016\kokkuv&#245;te%20SILLAD%20k&#245;ik%203108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t-EE" dirty="0">
                <a:latin typeface="Arial" panose="020B0604020202020204" pitchFamily="34" charset="0"/>
                <a:cs typeface="Arial" panose="020B0604020202020204" pitchFamily="34" charset="0"/>
              </a:rPr>
              <a:t>Age of </a:t>
            </a:r>
            <a:r>
              <a:rPr lang="et-EE" dirty="0" err="1">
                <a:latin typeface="Arial" panose="020B0604020202020204" pitchFamily="34" charset="0"/>
                <a:cs typeface="Arial" panose="020B0604020202020204" pitchFamily="34" charset="0"/>
              </a:rPr>
              <a:t>structures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4.9052201808107321E-2"/>
          <c:y val="0.11258644536652836"/>
          <c:w val="0.93175415573053377"/>
          <c:h val="0.737357249430958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Construction year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Sheet1!$A$3:$A$16</c:f>
              <c:strCache>
                <c:ptCount val="14"/>
                <c:pt idx="0">
                  <c:v>18.century</c:v>
                </c:pt>
                <c:pt idx="1">
                  <c:v>19.century</c:v>
                </c:pt>
                <c:pt idx="2">
                  <c:v>1900-1909</c:v>
                </c:pt>
                <c:pt idx="3">
                  <c:v>1910-1919</c:v>
                </c:pt>
                <c:pt idx="4">
                  <c:v>1920-1929</c:v>
                </c:pt>
                <c:pt idx="5">
                  <c:v>1930-1939</c:v>
                </c:pt>
                <c:pt idx="6">
                  <c:v>1940-1949</c:v>
                </c:pt>
                <c:pt idx="7">
                  <c:v>1950-1959</c:v>
                </c:pt>
                <c:pt idx="8">
                  <c:v>1960-1969</c:v>
                </c:pt>
                <c:pt idx="9">
                  <c:v>1970-1979</c:v>
                </c:pt>
                <c:pt idx="10">
                  <c:v>1980-1989</c:v>
                </c:pt>
                <c:pt idx="11">
                  <c:v>1990-1999</c:v>
                </c:pt>
                <c:pt idx="12">
                  <c:v>2000-2009</c:v>
                </c:pt>
                <c:pt idx="13">
                  <c:v>2010-2016</c:v>
                </c:pt>
              </c:strCache>
            </c:strRef>
          </c:cat>
          <c:val>
            <c:numRef>
              <c:f>Sheet1!$B$3:$B$16</c:f>
              <c:numCache>
                <c:formatCode>General</c:formatCode>
                <c:ptCount val="14"/>
                <c:pt idx="0">
                  <c:v>1</c:v>
                </c:pt>
                <c:pt idx="1">
                  <c:v>5</c:v>
                </c:pt>
                <c:pt idx="2">
                  <c:v>8</c:v>
                </c:pt>
                <c:pt idx="3">
                  <c:v>4</c:v>
                </c:pt>
                <c:pt idx="4">
                  <c:v>5</c:v>
                </c:pt>
                <c:pt idx="5">
                  <c:v>46</c:v>
                </c:pt>
                <c:pt idx="6">
                  <c:v>30</c:v>
                </c:pt>
                <c:pt idx="7">
                  <c:v>120</c:v>
                </c:pt>
                <c:pt idx="8">
                  <c:v>219</c:v>
                </c:pt>
                <c:pt idx="9">
                  <c:v>140</c:v>
                </c:pt>
                <c:pt idx="10">
                  <c:v>100</c:v>
                </c:pt>
                <c:pt idx="11">
                  <c:v>55</c:v>
                </c:pt>
                <c:pt idx="12">
                  <c:v>115</c:v>
                </c:pt>
                <c:pt idx="13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A5-41B3-A6BC-F9CF5569CC13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Repaired after.1985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Sheet1!$A$3:$A$16</c:f>
              <c:strCache>
                <c:ptCount val="14"/>
                <c:pt idx="0">
                  <c:v>18.century</c:v>
                </c:pt>
                <c:pt idx="1">
                  <c:v>19.century</c:v>
                </c:pt>
                <c:pt idx="2">
                  <c:v>1900-1909</c:v>
                </c:pt>
                <c:pt idx="3">
                  <c:v>1910-1919</c:v>
                </c:pt>
                <c:pt idx="4">
                  <c:v>1920-1929</c:v>
                </c:pt>
                <c:pt idx="5">
                  <c:v>1930-1939</c:v>
                </c:pt>
                <c:pt idx="6">
                  <c:v>1940-1949</c:v>
                </c:pt>
                <c:pt idx="7">
                  <c:v>1950-1959</c:v>
                </c:pt>
                <c:pt idx="8">
                  <c:v>1960-1969</c:v>
                </c:pt>
                <c:pt idx="9">
                  <c:v>1970-1979</c:v>
                </c:pt>
                <c:pt idx="10">
                  <c:v>1980-1989</c:v>
                </c:pt>
                <c:pt idx="11">
                  <c:v>1990-1999</c:v>
                </c:pt>
                <c:pt idx="12">
                  <c:v>2000-2009</c:v>
                </c:pt>
                <c:pt idx="13">
                  <c:v>2010-2016</c:v>
                </c:pt>
              </c:strCache>
            </c:strRef>
          </c:cat>
          <c:val>
            <c:numRef>
              <c:f>Sheet1!$C$3:$C$16</c:f>
              <c:numCache>
                <c:formatCode>General</c:formatCode>
                <c:ptCount val="14"/>
                <c:pt idx="0">
                  <c:v>1</c:v>
                </c:pt>
                <c:pt idx="1">
                  <c:v>5</c:v>
                </c:pt>
                <c:pt idx="2">
                  <c:v>7</c:v>
                </c:pt>
                <c:pt idx="3">
                  <c:v>3</c:v>
                </c:pt>
                <c:pt idx="4">
                  <c:v>4</c:v>
                </c:pt>
                <c:pt idx="5">
                  <c:v>22</c:v>
                </c:pt>
                <c:pt idx="6">
                  <c:v>19</c:v>
                </c:pt>
                <c:pt idx="7">
                  <c:v>72</c:v>
                </c:pt>
                <c:pt idx="8">
                  <c:v>143</c:v>
                </c:pt>
                <c:pt idx="9">
                  <c:v>78</c:v>
                </c:pt>
                <c:pt idx="10">
                  <c:v>42</c:v>
                </c:pt>
                <c:pt idx="11">
                  <c:v>8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A5-41B3-A6BC-F9CF5569CC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970096"/>
        <c:axId val="103975536"/>
      </c:barChart>
      <c:catAx>
        <c:axId val="1039700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3975536"/>
        <c:crosses val="autoZero"/>
        <c:auto val="1"/>
        <c:lblAlgn val="ctr"/>
        <c:lblOffset val="100"/>
        <c:noMultiLvlLbl val="0"/>
      </c:catAx>
      <c:valAx>
        <c:axId val="1039755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39700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7.9571789637406368E-2"/>
          <c:y val="0.14809618714673112"/>
          <c:w val="0.24295907456012442"/>
          <c:h val="0.2576112218337853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8285214348206E-2"/>
          <c:y val="5.6030183727034118E-2"/>
          <c:w val="0.87608297858256345"/>
          <c:h val="0.741352237467175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Sheet1!$B$5</c:f>
              <c:strCache>
                <c:ptCount val="1"/>
                <c:pt idx="0">
                  <c:v>2007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Sheet1!$A$6:$A$12</c:f>
              <c:strCache>
                <c:ptCount val="7"/>
                <c:pt idx="0">
                  <c:v>30-40</c:v>
                </c:pt>
                <c:pt idx="1">
                  <c:v>40-50</c:v>
                </c:pt>
                <c:pt idx="2">
                  <c:v>50-60</c:v>
                </c:pt>
                <c:pt idx="3">
                  <c:v>60-70</c:v>
                </c:pt>
                <c:pt idx="4">
                  <c:v>70-80</c:v>
                </c:pt>
                <c:pt idx="5">
                  <c:v>80-90</c:v>
                </c:pt>
                <c:pt idx="6">
                  <c:v>90-100</c:v>
                </c:pt>
              </c:strCache>
            </c:strRef>
          </c:cat>
          <c:val>
            <c:numRef>
              <c:f>Sheet1!$B$6:$B$12</c:f>
              <c:numCache>
                <c:formatCode>0</c:formatCode>
                <c:ptCount val="7"/>
                <c:pt idx="0">
                  <c:v>3</c:v>
                </c:pt>
                <c:pt idx="1">
                  <c:v>15</c:v>
                </c:pt>
                <c:pt idx="2">
                  <c:v>52</c:v>
                </c:pt>
                <c:pt idx="3">
                  <c:v>155</c:v>
                </c:pt>
                <c:pt idx="4">
                  <c:v>240</c:v>
                </c:pt>
                <c:pt idx="5">
                  <c:v>224</c:v>
                </c:pt>
                <c:pt idx="6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68-40AF-97ED-D7EA2CDEE363}"/>
            </c:ext>
          </c:extLst>
        </c:ser>
        <c:ser>
          <c:idx val="2"/>
          <c:order val="1"/>
          <c:tx>
            <c:strRef>
              <c:f>Sheet1!$C$5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dLbl>
              <c:idx val="4"/>
              <c:layout>
                <c:manualLayout>
                  <c:x val="1.1111111111111112E-2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68-40AF-97ED-D7EA2CDEE363}"/>
                </c:ext>
              </c:extLst>
            </c:dLbl>
            <c:dLbl>
              <c:idx val="5"/>
              <c:layout>
                <c:manualLayout>
                  <c:x val="8.3333333333333332E-3"/>
                  <c:y val="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368-40AF-97ED-D7EA2CDEE3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Sheet1!$A$6:$A$12</c:f>
              <c:strCache>
                <c:ptCount val="7"/>
                <c:pt idx="0">
                  <c:v>30-40</c:v>
                </c:pt>
                <c:pt idx="1">
                  <c:v>40-50</c:v>
                </c:pt>
                <c:pt idx="2">
                  <c:v>50-60</c:v>
                </c:pt>
                <c:pt idx="3">
                  <c:v>60-70</c:v>
                </c:pt>
                <c:pt idx="4">
                  <c:v>70-80</c:v>
                </c:pt>
                <c:pt idx="5">
                  <c:v>80-90</c:v>
                </c:pt>
                <c:pt idx="6">
                  <c:v>90-100</c:v>
                </c:pt>
              </c:strCache>
            </c:strRef>
          </c:cat>
          <c:val>
            <c:numRef>
              <c:f>Sheet1!$C$6:$C$12</c:f>
              <c:numCache>
                <c:formatCode>0</c:formatCode>
                <c:ptCount val="7"/>
                <c:pt idx="0">
                  <c:v>2</c:v>
                </c:pt>
                <c:pt idx="1">
                  <c:v>8</c:v>
                </c:pt>
                <c:pt idx="2">
                  <c:v>35</c:v>
                </c:pt>
                <c:pt idx="3">
                  <c:v>80</c:v>
                </c:pt>
                <c:pt idx="4">
                  <c:v>161</c:v>
                </c:pt>
                <c:pt idx="5">
                  <c:v>184</c:v>
                </c:pt>
                <c:pt idx="6">
                  <c:v>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68-40AF-97ED-D7EA2CDEE3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8848112"/>
        <c:axId val="2098848656"/>
      </c:barChart>
      <c:catAx>
        <c:axId val="2098848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t-EE" sz="1200" dirty="0"/>
                  <a:t>BCI,</a:t>
                </a:r>
                <a:r>
                  <a:rPr lang="et-EE" sz="1200" baseline="0" dirty="0"/>
                  <a:t> %</a:t>
                </a:r>
                <a:endParaRPr lang="en-GB" sz="1200" dirty="0"/>
              </a:p>
            </c:rich>
          </c:tx>
          <c:layout>
            <c:manualLayout>
              <c:xMode val="edge"/>
              <c:yMode val="edge"/>
              <c:x val="0.50435836660190381"/>
              <c:y val="0.90404760528147632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2098848656"/>
        <c:crosses val="autoZero"/>
        <c:auto val="1"/>
        <c:lblAlgn val="ctr"/>
        <c:lblOffset val="100"/>
        <c:noMultiLvlLbl val="0"/>
      </c:catAx>
      <c:valAx>
        <c:axId val="20988486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t-EE" sz="1200" dirty="0"/>
                  <a:t>Number</a:t>
                </a:r>
                <a:r>
                  <a:rPr lang="et-EE" sz="1200" baseline="0" dirty="0"/>
                  <a:t> of </a:t>
                </a:r>
                <a:r>
                  <a:rPr lang="et-EE" sz="1200" baseline="0" dirty="0" err="1"/>
                  <a:t>strucutres</a:t>
                </a:r>
                <a:endParaRPr lang="en-GB" sz="1200" dirty="0"/>
              </a:p>
            </c:rich>
          </c:tx>
          <c:layout>
            <c:manualLayout>
              <c:xMode val="edge"/>
              <c:yMode val="edge"/>
              <c:x val="1.9693135583892601E-2"/>
              <c:y val="0.30959373686237496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2098848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815419947506563"/>
          <c:y val="0.18943095654709827"/>
          <c:w val="0.10351246719160105"/>
          <c:h val="0.16743438320209975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2-11T16:05:02.767" idx="2">
    <p:pos x="10" y="10"/>
    <p:text>This document is a suggested template for the IABSE 2019 Guimarães Symposium.
Please address to scsecretariat@iabse2019.org for any question.</p:text>
    <p:extLst>
      <p:ext uri="{C676402C-5697-4E1C-873F-D02D1690AC5C}">
        <p15:threadingInfo xmlns:p15="http://schemas.microsoft.com/office/powerpoint/2012/main" timeZoneBias="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82341-8B48-49CB-A647-6C8D9E4A8E8C}" type="datetimeFigureOut">
              <a:rPr lang="pt-PT" smtClean="0"/>
              <a:t>15/02/2020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2AD75-EEB4-4611-A820-2F2BAADED1A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933698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0779C-2C9A-4378-BCFA-AB5E291FBB97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AF481-378B-451D-AD9C-004847D8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34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AF481-378B-451D-AD9C-004847D88C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464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531627"/>
            <a:ext cx="10119360" cy="1978343"/>
          </a:xfrm>
        </p:spPr>
        <p:txBody>
          <a:bodyPr anchor="b"/>
          <a:lstStyle>
            <a:lvl1pPr algn="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6320" y="3743962"/>
            <a:ext cx="10119360" cy="1655762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rgbClr val="546219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036320" y="3637916"/>
            <a:ext cx="10122408" cy="0"/>
          </a:xfrm>
          <a:prstGeom prst="line">
            <a:avLst/>
          </a:prstGeom>
          <a:ln w="12700">
            <a:solidFill>
              <a:srgbClr val="54621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ZoneTexte 5">
            <a:extLst>
              <a:ext uri="{FF2B5EF4-FFF2-40B4-BE49-F238E27FC236}">
                <a16:creationId xmlns:a16="http://schemas.microsoft.com/office/drawing/2014/main" id="{233887D4-8F40-4624-8592-7CB5FAD5E55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64229" y="457204"/>
            <a:ext cx="27511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35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40</a:t>
            </a:r>
            <a:r>
              <a:rPr kumimoji="0" lang="fr-FR" altLang="fr-FR" sz="1600" b="1" i="0" u="none" strike="noStrike" cap="none" normalizeH="0" baseline="30000" dirty="0">
                <a:ln>
                  <a:noFill/>
                </a:ln>
                <a:solidFill>
                  <a:srgbClr val="FFFFFF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IABSE 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Symposium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88ECEEF-74C8-45FD-B3F0-5E3DBD6EBAB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" y="4393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D6D90E-3027-44CA-92EB-B43B322EC0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" y="27253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800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5D839779-2F2E-403B-B8B2-35F9FE97F2B4}"/>
              </a:ext>
            </a:extLst>
          </p:cNvPr>
          <p:cNvSpPr txBox="1"/>
          <p:nvPr userDrawn="1"/>
        </p:nvSpPr>
        <p:spPr>
          <a:xfrm>
            <a:off x="964228" y="6430585"/>
            <a:ext cx="10191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692400" algn="l"/>
                <a:tab pos="8521700" algn="l"/>
              </a:tabLst>
            </a:pPr>
            <a:r>
              <a:rPr lang="en-US" sz="1400" dirty="0">
                <a:solidFill>
                  <a:schemeClr val="tx2"/>
                </a:solidFill>
                <a:latin typeface="Lato Heavy" panose="020F0502020204030203" pitchFamily="34" charset="0"/>
                <a:cs typeface="Lato Heavy" panose="020F0502020204030203" pitchFamily="34" charset="0"/>
              </a:rPr>
              <a:t>IABSE</a:t>
            </a:r>
            <a:r>
              <a:rPr lang="en-US" sz="1400" dirty="0">
                <a:solidFill>
                  <a:schemeClr val="tx2"/>
                </a:solidFill>
              </a:rPr>
              <a:t> 2019 </a:t>
            </a:r>
            <a:r>
              <a:rPr lang="en-US" sz="140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Symposium	Towards</a:t>
            </a:r>
            <a:r>
              <a:rPr lang="en-US" sz="1400" baseline="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 a Resilient Built Environment Risk and Asset Management	March 27-29, 2019</a:t>
            </a:r>
            <a:endParaRPr lang="en-US" sz="1400" dirty="0">
              <a:solidFill>
                <a:schemeClr val="tx2"/>
              </a:solidFill>
              <a:latin typeface="Lato Medium" panose="020F0502020204030203" pitchFamily="34" charset="0"/>
              <a:cs typeface="Lato Medium" panose="020F0502020204030203" pitchFamily="34" charset="0"/>
            </a:endParaRPr>
          </a:p>
        </p:txBody>
      </p:sp>
      <p:pic>
        <p:nvPicPr>
          <p:cNvPr id="1026" name="Picture 2" descr="https://www.iabse.org/images/Conferences/Guimaraes2019/top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4"/>
            <a:ext cx="8121645" cy="120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53465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2476"/>
            <a:ext cx="9442810" cy="12890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977" y="233820"/>
            <a:ext cx="8991600" cy="942967"/>
          </a:xfrm>
        </p:spPr>
        <p:txBody>
          <a:bodyPr>
            <a:normAutofit/>
          </a:bodyPr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387734"/>
            <a:ext cx="11036300" cy="4581265"/>
          </a:xfrm>
        </p:spPr>
        <p:txBody>
          <a:bodyPr>
            <a:normAutofit/>
          </a:bodyPr>
          <a:lstStyle>
            <a:lvl1pPr marL="346058" indent="-346058">
              <a:defRPr sz="2800"/>
            </a:lvl1pPr>
            <a:lvl2pPr marL="803235" indent="-346058">
              <a:defRPr sz="3200"/>
            </a:lvl2pPr>
            <a:lvl3pPr marL="1260411" indent="-346058">
              <a:defRPr sz="2800"/>
            </a:lvl3pPr>
            <a:lvl4pPr marL="1655680" indent="-284149">
              <a:defRPr sz="2400"/>
            </a:lvl4pPr>
            <a:lvl5pPr marL="2112858" indent="-284149"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4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110" y="393317"/>
            <a:ext cx="2330090" cy="627669"/>
          </a:xfrm>
          <a:prstGeom prst="rect">
            <a:avLst/>
          </a:prstGeom>
        </p:spPr>
      </p:pic>
      <p:sp>
        <p:nvSpPr>
          <p:cNvPr id="15" name="Espace réservé du pied de page 8"/>
          <p:cNvSpPr txBox="1">
            <a:spLocks/>
          </p:cNvSpPr>
          <p:nvPr userDrawn="1"/>
        </p:nvSpPr>
        <p:spPr>
          <a:xfrm>
            <a:off x="321977" y="22873"/>
            <a:ext cx="8991600" cy="210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0" i="1" dirty="0">
                <a:solidFill>
                  <a:schemeClr val="tx1"/>
                </a:solidFill>
              </a:rPr>
              <a:t>Speaker’s name, Short title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5D839779-2F2E-403B-B8B2-35F9FE97F2B4}"/>
              </a:ext>
            </a:extLst>
          </p:cNvPr>
          <p:cNvSpPr txBox="1"/>
          <p:nvPr userDrawn="1"/>
        </p:nvSpPr>
        <p:spPr>
          <a:xfrm>
            <a:off x="964228" y="6430585"/>
            <a:ext cx="10191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692400" algn="l"/>
                <a:tab pos="8521700" algn="l"/>
              </a:tabLst>
            </a:pPr>
            <a:r>
              <a:rPr lang="en-US" sz="1400" dirty="0">
                <a:solidFill>
                  <a:schemeClr val="tx2"/>
                </a:solidFill>
                <a:latin typeface="Lato Heavy" panose="020F0502020204030203" pitchFamily="34" charset="0"/>
                <a:cs typeface="Lato Heavy" panose="020F0502020204030203" pitchFamily="34" charset="0"/>
              </a:rPr>
              <a:t>IABSE</a:t>
            </a:r>
            <a:r>
              <a:rPr lang="en-US" sz="1400" dirty="0">
                <a:solidFill>
                  <a:schemeClr val="tx2"/>
                </a:solidFill>
              </a:rPr>
              <a:t> 2019 </a:t>
            </a:r>
            <a:r>
              <a:rPr lang="en-US" sz="140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Symposium	Towards</a:t>
            </a:r>
            <a:r>
              <a:rPr lang="en-US" sz="1400" baseline="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 a Resilient Built Environment Risk and Asset Management	March 27-29, 2019</a:t>
            </a:r>
            <a:endParaRPr lang="en-US" sz="1400" dirty="0">
              <a:solidFill>
                <a:schemeClr val="tx2"/>
              </a:solidFill>
              <a:latin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20" name="CaixaDeTexto 19"/>
          <p:cNvSpPr txBox="1"/>
          <p:nvPr userDrawn="1"/>
        </p:nvSpPr>
        <p:spPr>
          <a:xfrm>
            <a:off x="102027" y="6445198"/>
            <a:ext cx="601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CA3AC3D-E12F-4888-BFD3-E89796D353C3}" type="slidenum">
              <a:rPr lang="pt-PT" sz="1200" smtClean="0"/>
              <a:t>‹#›</a:t>
            </a:fld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2535072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87734"/>
            <a:ext cx="5013960" cy="4631404"/>
          </a:xfrm>
        </p:spPr>
        <p:txBody>
          <a:bodyPr>
            <a:normAutofit/>
          </a:bodyPr>
          <a:lstStyle>
            <a:lvl1pPr marL="346058" indent="-346058">
              <a:defRPr sz="2800"/>
            </a:lvl1pPr>
            <a:lvl2pPr marL="803235" indent="-346058">
              <a:defRPr sz="3200"/>
            </a:lvl2pPr>
            <a:lvl3pPr marL="1260411" indent="-346058">
              <a:defRPr sz="2800"/>
            </a:lvl3pPr>
            <a:lvl4pPr marL="1655680" indent="-284149">
              <a:defRPr sz="2400"/>
            </a:lvl4pPr>
            <a:lvl5pPr marL="2112858" indent="-284149"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291072" y="1387734"/>
            <a:ext cx="5062728" cy="4631404"/>
          </a:xfrm>
        </p:spPr>
        <p:txBody>
          <a:bodyPr>
            <a:normAutofit/>
          </a:bodyPr>
          <a:lstStyle>
            <a:lvl1pPr marL="346058" indent="-346058">
              <a:defRPr sz="2800"/>
            </a:lvl1pPr>
            <a:lvl2pPr marL="803235" indent="-346058">
              <a:defRPr sz="3200"/>
            </a:lvl2pPr>
            <a:lvl3pPr marL="1260411" indent="-346058">
              <a:defRPr sz="2800"/>
            </a:lvl3pPr>
            <a:lvl4pPr marL="1655680" indent="-284149">
              <a:defRPr sz="2400"/>
            </a:lvl4pPr>
            <a:lvl5pPr marL="2112858" indent="-284149"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0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110" y="393317"/>
            <a:ext cx="2330090" cy="627669"/>
          </a:xfrm>
          <a:prstGeom prst="rect">
            <a:avLst/>
          </a:prstGeom>
        </p:spPr>
      </p:pic>
      <p:sp>
        <p:nvSpPr>
          <p:cNvPr id="22" name="TextBox 9">
            <a:extLst>
              <a:ext uri="{FF2B5EF4-FFF2-40B4-BE49-F238E27FC236}">
                <a16:creationId xmlns:a16="http://schemas.microsoft.com/office/drawing/2014/main" id="{5D839779-2F2E-403B-B8B2-35F9FE97F2B4}"/>
              </a:ext>
            </a:extLst>
          </p:cNvPr>
          <p:cNvSpPr txBox="1"/>
          <p:nvPr userDrawn="1"/>
        </p:nvSpPr>
        <p:spPr>
          <a:xfrm>
            <a:off x="964228" y="6430585"/>
            <a:ext cx="10191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692400" algn="l"/>
                <a:tab pos="8521700" algn="l"/>
              </a:tabLst>
            </a:pPr>
            <a:r>
              <a:rPr lang="en-US" sz="1400" dirty="0">
                <a:solidFill>
                  <a:schemeClr val="tx2"/>
                </a:solidFill>
                <a:latin typeface="Lato Heavy" panose="020F0502020204030203" pitchFamily="34" charset="0"/>
                <a:cs typeface="Lato Heavy" panose="020F0502020204030203" pitchFamily="34" charset="0"/>
              </a:rPr>
              <a:t>IABSE</a:t>
            </a:r>
            <a:r>
              <a:rPr lang="en-US" sz="1400" dirty="0">
                <a:solidFill>
                  <a:schemeClr val="tx2"/>
                </a:solidFill>
              </a:rPr>
              <a:t> 2019 </a:t>
            </a:r>
            <a:r>
              <a:rPr lang="en-US" sz="140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Symposium	Towards</a:t>
            </a:r>
            <a:r>
              <a:rPr lang="en-US" sz="1400" baseline="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 a Resilient Built Environment Risk and Asset Management	March 27-29, 2019</a:t>
            </a:r>
            <a:endParaRPr lang="en-US" sz="1400" dirty="0">
              <a:solidFill>
                <a:schemeClr val="tx2"/>
              </a:solidFill>
              <a:latin typeface="Lato Medium" panose="020F0502020204030203" pitchFamily="34" charset="0"/>
              <a:cs typeface="Lato Medium" panose="020F0502020204030203" pitchFamily="34" charset="0"/>
            </a:endParaRPr>
          </a:p>
        </p:txBody>
      </p:sp>
      <p:pic>
        <p:nvPicPr>
          <p:cNvPr id="10" name="Imagem 9"/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476"/>
            <a:ext cx="9442810" cy="128905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21977" y="233820"/>
            <a:ext cx="8991600" cy="942967"/>
          </a:xfrm>
        </p:spPr>
        <p:txBody>
          <a:bodyPr>
            <a:normAutofit/>
          </a:bodyPr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Espace réservé du pied de page 8"/>
          <p:cNvSpPr txBox="1">
            <a:spLocks/>
          </p:cNvSpPr>
          <p:nvPr userDrawn="1"/>
        </p:nvSpPr>
        <p:spPr>
          <a:xfrm>
            <a:off x="321977" y="22873"/>
            <a:ext cx="8991600" cy="210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0" i="1" dirty="0">
                <a:solidFill>
                  <a:schemeClr val="tx1"/>
                </a:solidFill>
              </a:rPr>
              <a:t>Speaker’s name, Short title</a:t>
            </a:r>
          </a:p>
        </p:txBody>
      </p:sp>
      <p:sp>
        <p:nvSpPr>
          <p:cNvPr id="13" name="CaixaDeTexto 12"/>
          <p:cNvSpPr txBox="1"/>
          <p:nvPr userDrawn="1"/>
        </p:nvSpPr>
        <p:spPr>
          <a:xfrm>
            <a:off x="102027" y="6445198"/>
            <a:ext cx="601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CA3AC3D-E12F-4888-BFD3-E89796D353C3}" type="slidenum">
              <a:rPr lang="pt-PT" sz="1200" smtClean="0"/>
              <a:t>‹#›</a:t>
            </a:fld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335595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89582"/>
            <a:ext cx="5013960" cy="4629555"/>
          </a:xfrm>
        </p:spPr>
        <p:txBody>
          <a:bodyPr>
            <a:normAutofit/>
          </a:bodyPr>
          <a:lstStyle>
            <a:lvl1pPr marL="346058" indent="-346058">
              <a:defRPr sz="2800"/>
            </a:lvl1pPr>
            <a:lvl2pPr marL="803235" indent="-346058">
              <a:defRPr sz="3200"/>
            </a:lvl2pPr>
            <a:lvl3pPr marL="1260411" indent="-346058">
              <a:defRPr sz="2800"/>
            </a:lvl3pPr>
            <a:lvl4pPr marL="1655680" indent="-284149">
              <a:defRPr sz="2400"/>
            </a:lvl4pPr>
            <a:lvl5pPr marL="2112858" indent="-284149"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Espace réservé pour une image  4"/>
          <p:cNvSpPr>
            <a:spLocks noGrp="1"/>
          </p:cNvSpPr>
          <p:nvPr>
            <p:ph type="pic" sz="quarter" idx="10" hasCustomPrompt="1"/>
          </p:nvPr>
        </p:nvSpPr>
        <p:spPr>
          <a:xfrm>
            <a:off x="6291073" y="1389582"/>
            <a:ext cx="5062728" cy="463021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Edit Image</a:t>
            </a:r>
          </a:p>
        </p:txBody>
      </p:sp>
      <p:pic>
        <p:nvPicPr>
          <p:cNvPr id="14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110" y="393317"/>
            <a:ext cx="2330090" cy="627669"/>
          </a:xfrm>
          <a:prstGeom prst="rect">
            <a:avLst/>
          </a:prstGeom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5D839779-2F2E-403B-B8B2-35F9FE97F2B4}"/>
              </a:ext>
            </a:extLst>
          </p:cNvPr>
          <p:cNvSpPr txBox="1"/>
          <p:nvPr userDrawn="1"/>
        </p:nvSpPr>
        <p:spPr>
          <a:xfrm>
            <a:off x="964228" y="6430585"/>
            <a:ext cx="10191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692400" algn="l"/>
                <a:tab pos="8521700" algn="l"/>
              </a:tabLst>
            </a:pPr>
            <a:r>
              <a:rPr lang="en-US" sz="1400" dirty="0">
                <a:solidFill>
                  <a:schemeClr val="tx2"/>
                </a:solidFill>
                <a:latin typeface="Lato Heavy" panose="020F0502020204030203" pitchFamily="34" charset="0"/>
                <a:cs typeface="Lato Heavy" panose="020F0502020204030203" pitchFamily="34" charset="0"/>
              </a:rPr>
              <a:t>IABSE</a:t>
            </a:r>
            <a:r>
              <a:rPr lang="en-US" sz="1400" dirty="0">
                <a:solidFill>
                  <a:schemeClr val="tx2"/>
                </a:solidFill>
              </a:rPr>
              <a:t> 2019 </a:t>
            </a:r>
            <a:r>
              <a:rPr lang="en-US" sz="140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Symposium	Towards</a:t>
            </a:r>
            <a:r>
              <a:rPr lang="en-US" sz="1400" baseline="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 a Resilient Built Environment Risk and Asset Management	March 27-29, 2019</a:t>
            </a:r>
            <a:endParaRPr lang="en-US" sz="1400" dirty="0">
              <a:solidFill>
                <a:schemeClr val="tx2"/>
              </a:solidFill>
              <a:latin typeface="Lato Medium" panose="020F0502020204030203" pitchFamily="34" charset="0"/>
              <a:cs typeface="Lato Medium" panose="020F0502020204030203" pitchFamily="34" charset="0"/>
            </a:endParaRPr>
          </a:p>
        </p:txBody>
      </p:sp>
      <p:pic>
        <p:nvPicPr>
          <p:cNvPr id="10" name="Imagem 9"/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476"/>
            <a:ext cx="9442810" cy="128905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321977" y="233820"/>
            <a:ext cx="8991600" cy="942967"/>
          </a:xfrm>
        </p:spPr>
        <p:txBody>
          <a:bodyPr>
            <a:normAutofit/>
          </a:bodyPr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Espace réservé du pied de page 8"/>
          <p:cNvSpPr txBox="1">
            <a:spLocks/>
          </p:cNvSpPr>
          <p:nvPr userDrawn="1"/>
        </p:nvSpPr>
        <p:spPr>
          <a:xfrm>
            <a:off x="321977" y="22873"/>
            <a:ext cx="8991600" cy="210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0" i="1" dirty="0">
                <a:solidFill>
                  <a:schemeClr val="tx1"/>
                </a:solidFill>
              </a:rPr>
              <a:t>Speaker’s name, Short title</a:t>
            </a:r>
          </a:p>
        </p:txBody>
      </p:sp>
      <p:sp>
        <p:nvSpPr>
          <p:cNvPr id="20" name="CaixaDeTexto 19"/>
          <p:cNvSpPr txBox="1"/>
          <p:nvPr userDrawn="1"/>
        </p:nvSpPr>
        <p:spPr>
          <a:xfrm>
            <a:off x="102027" y="6445198"/>
            <a:ext cx="601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CA3AC3D-E12F-4888-BFD3-E89796D353C3}" type="slidenum">
              <a:rPr lang="pt-PT" sz="1200" smtClean="0"/>
              <a:t>‹#›</a:t>
            </a:fld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1830362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89582"/>
            <a:ext cx="5013960" cy="4629555"/>
          </a:xfrm>
        </p:spPr>
        <p:txBody>
          <a:bodyPr>
            <a:normAutofit/>
          </a:bodyPr>
          <a:lstStyle>
            <a:lvl1pPr marL="346058" indent="-346058">
              <a:defRPr sz="2800"/>
            </a:lvl1pPr>
            <a:lvl2pPr marL="803235" indent="-346058">
              <a:defRPr sz="3200"/>
            </a:lvl2pPr>
            <a:lvl3pPr marL="1260411" indent="-346058">
              <a:defRPr sz="2800"/>
            </a:lvl3pPr>
            <a:lvl4pPr marL="1655680" indent="-284149">
              <a:defRPr sz="2400"/>
            </a:lvl4pPr>
            <a:lvl5pPr marL="2112858" indent="-284149"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Espace réservé du graphique 4"/>
          <p:cNvSpPr>
            <a:spLocks noGrp="1"/>
          </p:cNvSpPr>
          <p:nvPr>
            <p:ph type="chart" sz="quarter" idx="10" hasCustomPrompt="1"/>
          </p:nvPr>
        </p:nvSpPr>
        <p:spPr>
          <a:xfrm>
            <a:off x="6278885" y="1389582"/>
            <a:ext cx="5074921" cy="463021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Edit Graph</a:t>
            </a:r>
          </a:p>
        </p:txBody>
      </p:sp>
      <p:pic>
        <p:nvPicPr>
          <p:cNvPr id="14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110" y="393317"/>
            <a:ext cx="2330090" cy="627669"/>
          </a:xfrm>
          <a:prstGeom prst="rect">
            <a:avLst/>
          </a:prstGeom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5D839779-2F2E-403B-B8B2-35F9FE97F2B4}"/>
              </a:ext>
            </a:extLst>
          </p:cNvPr>
          <p:cNvSpPr txBox="1"/>
          <p:nvPr userDrawn="1"/>
        </p:nvSpPr>
        <p:spPr>
          <a:xfrm>
            <a:off x="964228" y="6430585"/>
            <a:ext cx="10191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692400" algn="l"/>
                <a:tab pos="8521700" algn="l"/>
              </a:tabLst>
            </a:pPr>
            <a:r>
              <a:rPr lang="en-US" sz="1400" dirty="0">
                <a:solidFill>
                  <a:schemeClr val="tx2"/>
                </a:solidFill>
                <a:latin typeface="Lato Heavy" panose="020F0502020204030203" pitchFamily="34" charset="0"/>
                <a:cs typeface="Lato Heavy" panose="020F0502020204030203" pitchFamily="34" charset="0"/>
              </a:rPr>
              <a:t>IABSE</a:t>
            </a:r>
            <a:r>
              <a:rPr lang="en-US" sz="1400" dirty="0">
                <a:solidFill>
                  <a:schemeClr val="tx2"/>
                </a:solidFill>
              </a:rPr>
              <a:t> 2019 </a:t>
            </a:r>
            <a:r>
              <a:rPr lang="en-US" sz="140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Symposium	Towards</a:t>
            </a:r>
            <a:r>
              <a:rPr lang="en-US" sz="1400" baseline="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 a Resilient Built Environment Risk and Asset Management	March 27-29, 2019</a:t>
            </a:r>
            <a:endParaRPr lang="en-US" sz="1400" dirty="0">
              <a:solidFill>
                <a:schemeClr val="tx2"/>
              </a:solidFill>
              <a:latin typeface="Lato Medium" panose="020F0502020204030203" pitchFamily="34" charset="0"/>
              <a:cs typeface="Lato Medium" panose="020F0502020204030203" pitchFamily="34" charset="0"/>
            </a:endParaRPr>
          </a:p>
        </p:txBody>
      </p:sp>
      <p:pic>
        <p:nvPicPr>
          <p:cNvPr id="10" name="Imagem 9"/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476"/>
            <a:ext cx="9442810" cy="128905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321977" y="233820"/>
            <a:ext cx="8991600" cy="942967"/>
          </a:xfrm>
        </p:spPr>
        <p:txBody>
          <a:bodyPr>
            <a:normAutofit/>
          </a:bodyPr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Espace réservé du pied de page 8"/>
          <p:cNvSpPr txBox="1">
            <a:spLocks/>
          </p:cNvSpPr>
          <p:nvPr userDrawn="1"/>
        </p:nvSpPr>
        <p:spPr>
          <a:xfrm>
            <a:off x="321977" y="22873"/>
            <a:ext cx="8991600" cy="210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0" i="1" dirty="0">
                <a:solidFill>
                  <a:schemeClr val="tx1"/>
                </a:solidFill>
              </a:rPr>
              <a:t>Speaker’s name, Short title</a:t>
            </a:r>
          </a:p>
        </p:txBody>
      </p:sp>
      <p:sp>
        <p:nvSpPr>
          <p:cNvPr id="19" name="CaixaDeTexto 18"/>
          <p:cNvSpPr txBox="1"/>
          <p:nvPr userDrawn="1"/>
        </p:nvSpPr>
        <p:spPr>
          <a:xfrm>
            <a:off x="102027" y="6445198"/>
            <a:ext cx="601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CA3AC3D-E12F-4888-BFD3-E89796D353C3}" type="slidenum">
              <a:rPr lang="pt-PT" sz="1200" smtClean="0"/>
              <a:t>‹#›</a:t>
            </a:fld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1404387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89582"/>
            <a:ext cx="5013960" cy="4629555"/>
          </a:xfrm>
        </p:spPr>
        <p:txBody>
          <a:bodyPr>
            <a:normAutofit/>
          </a:bodyPr>
          <a:lstStyle>
            <a:lvl1pPr marL="346058" indent="-346058">
              <a:defRPr sz="2800"/>
            </a:lvl1pPr>
            <a:lvl2pPr marL="803235" indent="-346058">
              <a:defRPr sz="3200"/>
            </a:lvl2pPr>
            <a:lvl3pPr marL="1260411" indent="-346058">
              <a:defRPr sz="2800"/>
            </a:lvl3pPr>
            <a:lvl4pPr marL="1655680" indent="-284149">
              <a:defRPr sz="2400"/>
            </a:lvl4pPr>
            <a:lvl5pPr marL="2112858" indent="-284149"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Espace réservé du tableau 4"/>
          <p:cNvSpPr>
            <a:spLocks noGrp="1"/>
          </p:cNvSpPr>
          <p:nvPr>
            <p:ph type="tbl" sz="quarter" idx="10" hasCustomPrompt="1"/>
          </p:nvPr>
        </p:nvSpPr>
        <p:spPr>
          <a:xfrm>
            <a:off x="6291073" y="1389582"/>
            <a:ext cx="5062728" cy="463021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Edit Table</a:t>
            </a:r>
          </a:p>
        </p:txBody>
      </p:sp>
      <p:pic>
        <p:nvPicPr>
          <p:cNvPr id="14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110" y="393317"/>
            <a:ext cx="2330090" cy="627669"/>
          </a:xfrm>
          <a:prstGeom prst="rect">
            <a:avLst/>
          </a:prstGeom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5D839779-2F2E-403B-B8B2-35F9FE97F2B4}"/>
              </a:ext>
            </a:extLst>
          </p:cNvPr>
          <p:cNvSpPr txBox="1"/>
          <p:nvPr userDrawn="1"/>
        </p:nvSpPr>
        <p:spPr>
          <a:xfrm>
            <a:off x="964228" y="6430585"/>
            <a:ext cx="10191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692400" algn="l"/>
                <a:tab pos="8521700" algn="l"/>
              </a:tabLst>
            </a:pPr>
            <a:r>
              <a:rPr lang="en-US" sz="1400" dirty="0">
                <a:solidFill>
                  <a:schemeClr val="tx2"/>
                </a:solidFill>
                <a:latin typeface="Lato Heavy" panose="020F0502020204030203" pitchFamily="34" charset="0"/>
                <a:cs typeface="Lato Heavy" panose="020F0502020204030203" pitchFamily="34" charset="0"/>
              </a:rPr>
              <a:t>IABSE</a:t>
            </a:r>
            <a:r>
              <a:rPr lang="en-US" sz="1400" dirty="0">
                <a:solidFill>
                  <a:schemeClr val="tx2"/>
                </a:solidFill>
              </a:rPr>
              <a:t> 2019 </a:t>
            </a:r>
            <a:r>
              <a:rPr lang="en-US" sz="140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Symposium	Towards</a:t>
            </a:r>
            <a:r>
              <a:rPr lang="en-US" sz="1400" baseline="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 a Resilient Built Environment Risk and Asset Management	March 27-29, 2019</a:t>
            </a:r>
            <a:endParaRPr lang="en-US" sz="1400" dirty="0">
              <a:solidFill>
                <a:schemeClr val="tx2"/>
              </a:solidFill>
              <a:latin typeface="Lato Medium" panose="020F0502020204030203" pitchFamily="34" charset="0"/>
              <a:cs typeface="Lato Medium" panose="020F0502020204030203" pitchFamily="34" charset="0"/>
            </a:endParaRPr>
          </a:p>
        </p:txBody>
      </p:sp>
      <p:pic>
        <p:nvPicPr>
          <p:cNvPr id="10" name="Imagem 9"/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476"/>
            <a:ext cx="9442810" cy="128905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321977" y="233820"/>
            <a:ext cx="8991600" cy="942967"/>
          </a:xfrm>
        </p:spPr>
        <p:txBody>
          <a:bodyPr>
            <a:normAutofit/>
          </a:bodyPr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Espace réservé du pied de page 8"/>
          <p:cNvSpPr txBox="1">
            <a:spLocks/>
          </p:cNvSpPr>
          <p:nvPr userDrawn="1"/>
        </p:nvSpPr>
        <p:spPr>
          <a:xfrm>
            <a:off x="321977" y="22873"/>
            <a:ext cx="8991600" cy="210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0" i="1" dirty="0">
                <a:solidFill>
                  <a:schemeClr val="tx1"/>
                </a:solidFill>
              </a:rPr>
              <a:t>Speaker’s name, Short title</a:t>
            </a:r>
          </a:p>
        </p:txBody>
      </p:sp>
      <p:sp>
        <p:nvSpPr>
          <p:cNvPr id="19" name="CaixaDeTexto 18"/>
          <p:cNvSpPr txBox="1"/>
          <p:nvPr userDrawn="1"/>
        </p:nvSpPr>
        <p:spPr>
          <a:xfrm>
            <a:off x="102027" y="6449793"/>
            <a:ext cx="601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CA3AC3D-E12F-4888-BFD3-E89796D353C3}" type="slidenum">
              <a:rPr lang="pt-PT" sz="1200" smtClean="0"/>
              <a:t>‹#›</a:t>
            </a:fld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718061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89582"/>
            <a:ext cx="5013960" cy="4629555"/>
          </a:xfrm>
        </p:spPr>
        <p:txBody>
          <a:bodyPr>
            <a:normAutofit/>
          </a:bodyPr>
          <a:lstStyle>
            <a:lvl1pPr marL="346058" indent="-346058">
              <a:defRPr sz="2800"/>
            </a:lvl1pPr>
            <a:lvl2pPr marL="803235" indent="-346058">
              <a:defRPr sz="3200"/>
            </a:lvl2pPr>
            <a:lvl3pPr marL="1260411" indent="-346058">
              <a:defRPr sz="2800"/>
            </a:lvl3pPr>
            <a:lvl4pPr marL="1655680" indent="-284149">
              <a:defRPr sz="2400"/>
            </a:lvl4pPr>
            <a:lvl5pPr marL="2112858" indent="-284149"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0" hasCustomPrompt="1"/>
          </p:nvPr>
        </p:nvSpPr>
        <p:spPr>
          <a:xfrm>
            <a:off x="6291072" y="1389582"/>
            <a:ext cx="5062728" cy="463021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Edit Media</a:t>
            </a:r>
          </a:p>
        </p:txBody>
      </p:sp>
      <p:pic>
        <p:nvPicPr>
          <p:cNvPr id="14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110" y="393317"/>
            <a:ext cx="2330090" cy="627669"/>
          </a:xfrm>
          <a:prstGeom prst="rect">
            <a:avLst/>
          </a:prstGeom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5D839779-2F2E-403B-B8B2-35F9FE97F2B4}"/>
              </a:ext>
            </a:extLst>
          </p:cNvPr>
          <p:cNvSpPr txBox="1"/>
          <p:nvPr userDrawn="1"/>
        </p:nvSpPr>
        <p:spPr>
          <a:xfrm>
            <a:off x="964228" y="6430585"/>
            <a:ext cx="10191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692400" algn="l"/>
                <a:tab pos="8521700" algn="l"/>
              </a:tabLst>
            </a:pPr>
            <a:r>
              <a:rPr lang="en-US" sz="1400" dirty="0">
                <a:solidFill>
                  <a:schemeClr val="tx2"/>
                </a:solidFill>
                <a:latin typeface="Lato Heavy" panose="020F0502020204030203" pitchFamily="34" charset="0"/>
                <a:cs typeface="Lato Heavy" panose="020F0502020204030203" pitchFamily="34" charset="0"/>
              </a:rPr>
              <a:t>IABSE</a:t>
            </a:r>
            <a:r>
              <a:rPr lang="en-US" sz="1400" dirty="0">
                <a:solidFill>
                  <a:schemeClr val="tx2"/>
                </a:solidFill>
              </a:rPr>
              <a:t> 2019 </a:t>
            </a:r>
            <a:r>
              <a:rPr lang="en-US" sz="140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Symposium	Towards</a:t>
            </a:r>
            <a:r>
              <a:rPr lang="en-US" sz="1400" baseline="0" dirty="0">
                <a:solidFill>
                  <a:schemeClr val="tx2"/>
                </a:solidFill>
                <a:latin typeface="Lato Medium" panose="020F0502020204030203" pitchFamily="34" charset="0"/>
                <a:cs typeface="Lato Medium" panose="020F0502020204030203" pitchFamily="34" charset="0"/>
              </a:rPr>
              <a:t> a Resilient Built Environment Risk and Asset Management	March 27-29, 2019</a:t>
            </a:r>
            <a:endParaRPr lang="en-US" sz="1400" dirty="0">
              <a:solidFill>
                <a:schemeClr val="tx2"/>
              </a:solidFill>
              <a:latin typeface="Lato Medium" panose="020F0502020204030203" pitchFamily="34" charset="0"/>
              <a:cs typeface="Lato Medium" panose="020F0502020204030203" pitchFamily="34" charset="0"/>
            </a:endParaRPr>
          </a:p>
        </p:txBody>
      </p:sp>
      <p:pic>
        <p:nvPicPr>
          <p:cNvPr id="10" name="Imagem 9"/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2476"/>
            <a:ext cx="9442810" cy="128905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321977" y="233820"/>
            <a:ext cx="8991600" cy="942967"/>
          </a:xfrm>
        </p:spPr>
        <p:txBody>
          <a:bodyPr>
            <a:normAutofit/>
          </a:bodyPr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Espace réservé du pied de page 8"/>
          <p:cNvSpPr txBox="1">
            <a:spLocks/>
          </p:cNvSpPr>
          <p:nvPr userDrawn="1"/>
        </p:nvSpPr>
        <p:spPr>
          <a:xfrm>
            <a:off x="321977" y="22873"/>
            <a:ext cx="8991600" cy="210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0" i="1" dirty="0">
                <a:solidFill>
                  <a:schemeClr val="tx1"/>
                </a:solidFill>
              </a:rPr>
              <a:t>Speaker’s name, Short title</a:t>
            </a:r>
          </a:p>
        </p:txBody>
      </p:sp>
      <p:sp>
        <p:nvSpPr>
          <p:cNvPr id="19" name="CaixaDeTexto 18"/>
          <p:cNvSpPr txBox="1"/>
          <p:nvPr userDrawn="1"/>
        </p:nvSpPr>
        <p:spPr>
          <a:xfrm>
            <a:off x="102027" y="6449793"/>
            <a:ext cx="601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CA3AC3D-E12F-4888-BFD3-E89796D353C3}" type="slidenum">
              <a:rPr lang="pt-PT" sz="1200" smtClean="0"/>
              <a:t>‹#›</a:t>
            </a:fld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334314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3"/>
            <a:ext cx="7664450" cy="942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968500"/>
            <a:ext cx="10515600" cy="4050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6311899"/>
            <a:ext cx="12192000" cy="5600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0"/>
          <a:srcRect l="91143"/>
          <a:stretch/>
        </p:blipFill>
        <p:spPr>
          <a:xfrm>
            <a:off x="10988040" y="6311907"/>
            <a:ext cx="731520" cy="59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73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</p:sldLayoutIdLst>
  <p:hf sldNum="0"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accent2">
              <a:lumMod val="5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sein.sander@taltech.e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095" y="1531627"/>
            <a:ext cx="11229473" cy="1978343"/>
          </a:xfrm>
        </p:spPr>
        <p:txBody>
          <a:bodyPr>
            <a:normAutofit/>
          </a:bodyPr>
          <a:lstStyle/>
          <a:p>
            <a:r>
              <a:rPr lang="en-US" sz="4000" dirty="0"/>
              <a:t>Uncertainty in condition prediction of bridges based on assessment method – case study in Estonia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u="sng" dirty="0"/>
              <a:t>Sander Sein</a:t>
            </a:r>
            <a:r>
              <a:rPr lang="en-US" dirty="0"/>
              <a:t>,</a:t>
            </a:r>
            <a:r>
              <a:rPr lang="et-EE" dirty="0"/>
              <a:t> Jose C. Matos, Juhan </a:t>
            </a:r>
            <a:r>
              <a:rPr lang="et-EE" dirty="0" err="1"/>
              <a:t>Idnurm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47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dirty="0"/>
              <a:t>OUTLINE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0"/>
          </p:nvPr>
        </p:nvSpPr>
        <p:spPr>
          <a:xfrm>
            <a:off x="3116062" y="1387734"/>
            <a:ext cx="8237738" cy="4631404"/>
          </a:xfrm>
        </p:spPr>
        <p:txBody>
          <a:bodyPr/>
          <a:lstStyle/>
          <a:p>
            <a:r>
              <a:rPr lang="et-EE" dirty="0" err="1"/>
              <a:t>Description</a:t>
            </a:r>
            <a:r>
              <a:rPr lang="et-EE" dirty="0"/>
              <a:t> of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problem</a:t>
            </a:r>
            <a:endParaRPr lang="et-EE" dirty="0"/>
          </a:p>
          <a:p>
            <a:r>
              <a:rPr lang="et-EE" dirty="0" err="1"/>
              <a:t>Bridges</a:t>
            </a:r>
            <a:endParaRPr lang="et-EE" dirty="0"/>
          </a:p>
          <a:p>
            <a:r>
              <a:rPr lang="et-EE" dirty="0"/>
              <a:t>Visual </a:t>
            </a:r>
            <a:r>
              <a:rPr lang="et-EE" dirty="0" err="1"/>
              <a:t>inspections</a:t>
            </a:r>
            <a:endParaRPr lang="et-EE" dirty="0"/>
          </a:p>
          <a:p>
            <a:r>
              <a:rPr lang="et-EE" dirty="0"/>
              <a:t>Non-</a:t>
            </a:r>
            <a:r>
              <a:rPr lang="et-EE" dirty="0" err="1"/>
              <a:t>destructive</a:t>
            </a:r>
            <a:r>
              <a:rPr lang="et-EE" dirty="0"/>
              <a:t> </a:t>
            </a:r>
            <a:r>
              <a:rPr lang="et-EE" dirty="0" err="1"/>
              <a:t>testing</a:t>
            </a:r>
            <a:endParaRPr lang="et-EE" dirty="0"/>
          </a:p>
          <a:p>
            <a:r>
              <a:rPr lang="et-EE" dirty="0" err="1"/>
              <a:t>Condition</a:t>
            </a:r>
            <a:r>
              <a:rPr lang="et-EE" dirty="0"/>
              <a:t> </a:t>
            </a:r>
            <a:r>
              <a:rPr lang="et-EE" dirty="0" err="1"/>
              <a:t>prediction</a:t>
            </a:r>
            <a:endParaRPr lang="et-EE" dirty="0"/>
          </a:p>
          <a:p>
            <a:r>
              <a:rPr lang="et-EE" dirty="0" err="1"/>
              <a:t>Conclusions</a:t>
            </a:r>
            <a:endParaRPr lang="et-EE" dirty="0"/>
          </a:p>
          <a:p>
            <a:endParaRPr lang="pt-PT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710489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5013960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PROBLEM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0"/>
          </p:nvPr>
        </p:nvSpPr>
        <p:spPr>
          <a:xfrm>
            <a:off x="2999874" y="1387734"/>
            <a:ext cx="8353926" cy="4631404"/>
          </a:xfrm>
        </p:spPr>
        <p:txBody>
          <a:bodyPr>
            <a:normAutofit fontScale="92500" lnSpcReduction="10000"/>
          </a:bodyPr>
          <a:lstStyle/>
          <a:p>
            <a:r>
              <a:rPr lang="et-EE" dirty="0" err="1"/>
              <a:t>Performance</a:t>
            </a:r>
            <a:r>
              <a:rPr lang="et-EE" dirty="0"/>
              <a:t> of </a:t>
            </a:r>
            <a:r>
              <a:rPr lang="et-EE" dirty="0" err="1"/>
              <a:t>bridges</a:t>
            </a:r>
            <a:r>
              <a:rPr lang="et-EE" dirty="0"/>
              <a:t> have </a:t>
            </a:r>
            <a:r>
              <a:rPr lang="et-EE" dirty="0" err="1"/>
              <a:t>direct</a:t>
            </a:r>
            <a:r>
              <a:rPr lang="et-EE" dirty="0"/>
              <a:t> </a:t>
            </a:r>
            <a:r>
              <a:rPr lang="et-EE" dirty="0" err="1"/>
              <a:t>impact</a:t>
            </a:r>
            <a:r>
              <a:rPr lang="et-EE" dirty="0"/>
              <a:t> on </a:t>
            </a:r>
            <a:r>
              <a:rPr lang="et-EE" dirty="0" err="1"/>
              <a:t>performance</a:t>
            </a:r>
            <a:r>
              <a:rPr lang="et-EE" dirty="0"/>
              <a:t> of </a:t>
            </a:r>
            <a:r>
              <a:rPr lang="et-EE" dirty="0" err="1"/>
              <a:t>overall</a:t>
            </a:r>
            <a:r>
              <a:rPr lang="et-EE" dirty="0"/>
              <a:t> road </a:t>
            </a:r>
            <a:r>
              <a:rPr lang="et-EE" dirty="0" err="1"/>
              <a:t>network</a:t>
            </a:r>
            <a:endParaRPr lang="et-EE" dirty="0"/>
          </a:p>
          <a:p>
            <a:r>
              <a:rPr lang="et-EE" dirty="0" err="1"/>
              <a:t>Most</a:t>
            </a:r>
            <a:r>
              <a:rPr lang="et-EE" dirty="0"/>
              <a:t> of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connected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decision-making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collected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visual</a:t>
            </a:r>
            <a:r>
              <a:rPr lang="et-EE" dirty="0"/>
              <a:t> </a:t>
            </a:r>
            <a:r>
              <a:rPr lang="et-EE" dirty="0" err="1"/>
              <a:t>inspections</a:t>
            </a:r>
            <a:endParaRPr lang="et-EE" dirty="0"/>
          </a:p>
          <a:p>
            <a:r>
              <a:rPr lang="et-EE" dirty="0"/>
              <a:t>Visual </a:t>
            </a:r>
            <a:r>
              <a:rPr lang="et-EE" dirty="0" err="1"/>
              <a:t>inspections</a:t>
            </a:r>
            <a:r>
              <a:rPr lang="et-EE" dirty="0"/>
              <a:t> are </a:t>
            </a:r>
            <a:r>
              <a:rPr lang="et-EE" dirty="0" err="1"/>
              <a:t>cost-effective</a:t>
            </a:r>
            <a:r>
              <a:rPr lang="et-EE" dirty="0"/>
              <a:t>, </a:t>
            </a:r>
            <a:r>
              <a:rPr lang="et-EE" dirty="0" err="1"/>
              <a:t>but</a:t>
            </a:r>
            <a:r>
              <a:rPr lang="et-EE" dirty="0"/>
              <a:t> </a:t>
            </a:r>
            <a:r>
              <a:rPr lang="et-EE" dirty="0" err="1"/>
              <a:t>based</a:t>
            </a:r>
            <a:r>
              <a:rPr lang="et-EE" dirty="0"/>
              <a:t> on </a:t>
            </a:r>
            <a:r>
              <a:rPr lang="et-EE" dirty="0" err="1"/>
              <a:t>qualitative</a:t>
            </a:r>
            <a:r>
              <a:rPr lang="et-EE" dirty="0"/>
              <a:t> </a:t>
            </a:r>
            <a:r>
              <a:rPr lang="et-EE" dirty="0" err="1"/>
              <a:t>method</a:t>
            </a:r>
            <a:r>
              <a:rPr lang="et-EE" dirty="0"/>
              <a:t> (</a:t>
            </a:r>
            <a:r>
              <a:rPr lang="et-EE" dirty="0" err="1"/>
              <a:t>subjective</a:t>
            </a:r>
            <a:r>
              <a:rPr lang="et-EE" dirty="0"/>
              <a:t> </a:t>
            </a:r>
            <a:r>
              <a:rPr lang="et-EE" dirty="0" err="1"/>
              <a:t>opinion</a:t>
            </a:r>
            <a:r>
              <a:rPr lang="et-EE" dirty="0"/>
              <a:t>)</a:t>
            </a:r>
          </a:p>
          <a:p>
            <a:r>
              <a:rPr lang="et-EE" dirty="0"/>
              <a:t>Non-</a:t>
            </a:r>
            <a:r>
              <a:rPr lang="et-EE" dirty="0" err="1"/>
              <a:t>destructive</a:t>
            </a:r>
            <a:r>
              <a:rPr lang="et-EE" dirty="0"/>
              <a:t> </a:t>
            </a:r>
            <a:r>
              <a:rPr lang="et-EE" dirty="0" err="1"/>
              <a:t>tests</a:t>
            </a:r>
            <a:r>
              <a:rPr lang="et-EE" dirty="0"/>
              <a:t> are </a:t>
            </a:r>
            <a:r>
              <a:rPr lang="et-EE" dirty="0" err="1"/>
              <a:t>repeatable</a:t>
            </a:r>
            <a:r>
              <a:rPr lang="et-EE" dirty="0"/>
              <a:t> and have </a:t>
            </a:r>
            <a:r>
              <a:rPr lang="et-EE" dirty="0" err="1"/>
              <a:t>quantitative</a:t>
            </a:r>
            <a:r>
              <a:rPr lang="et-EE" dirty="0"/>
              <a:t> </a:t>
            </a:r>
            <a:r>
              <a:rPr lang="et-EE" dirty="0" err="1"/>
              <a:t>results</a:t>
            </a:r>
            <a:r>
              <a:rPr lang="et-EE" dirty="0"/>
              <a:t>, </a:t>
            </a:r>
            <a:r>
              <a:rPr lang="et-EE" dirty="0" err="1"/>
              <a:t>which</a:t>
            </a:r>
            <a:r>
              <a:rPr lang="et-EE" dirty="0"/>
              <a:t> are </a:t>
            </a:r>
            <a:r>
              <a:rPr lang="et-EE" dirty="0" err="1"/>
              <a:t>difficult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integrate</a:t>
            </a:r>
            <a:endParaRPr lang="et-EE" dirty="0"/>
          </a:p>
          <a:p>
            <a:r>
              <a:rPr lang="et-EE" dirty="0" err="1"/>
              <a:t>Does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uncertainty</a:t>
            </a:r>
            <a:r>
              <a:rPr lang="et-EE" dirty="0"/>
              <a:t> of </a:t>
            </a:r>
            <a:r>
              <a:rPr lang="et-EE" dirty="0" err="1"/>
              <a:t>assessment</a:t>
            </a:r>
            <a:r>
              <a:rPr lang="et-EE" dirty="0"/>
              <a:t> </a:t>
            </a:r>
            <a:r>
              <a:rPr lang="et-EE" dirty="0" err="1"/>
              <a:t>affect</a:t>
            </a:r>
            <a:r>
              <a:rPr lang="et-EE" dirty="0"/>
              <a:t> </a:t>
            </a:r>
            <a:r>
              <a:rPr lang="et-EE" dirty="0" err="1"/>
              <a:t>condition</a:t>
            </a:r>
            <a:r>
              <a:rPr lang="et-EE" dirty="0"/>
              <a:t> </a:t>
            </a:r>
            <a:r>
              <a:rPr lang="et-EE" dirty="0" err="1"/>
              <a:t>preditction</a:t>
            </a:r>
            <a:r>
              <a:rPr lang="et-EE"/>
              <a:t>?</a:t>
            </a:r>
            <a:endParaRPr lang="et-EE" dirty="0"/>
          </a:p>
          <a:p>
            <a:endParaRPr lang="pt-PT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907935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5013960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UNCERTAINTY </a:t>
            </a:r>
            <a:endParaRPr lang="pt-PT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162F59B-855D-4D93-BF07-F0BBE4BD77B6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3737811" y="1551762"/>
            <a:ext cx="7550152" cy="30508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F63A0D-8C4E-4EB8-BC7F-A05207B1EE74}"/>
              </a:ext>
            </a:extLst>
          </p:cNvPr>
          <p:cNvSpPr/>
          <p:nvPr/>
        </p:nvSpPr>
        <p:spPr>
          <a:xfrm>
            <a:off x="4026567" y="4766665"/>
            <a:ext cx="71226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TimesNewRomanPSMT"/>
              </a:rPr>
              <a:t>Ehrlich, C. (2014). Terminological aspects of the Guide to the Expression of</a:t>
            </a:r>
            <a:r>
              <a:rPr lang="et-EE" dirty="0">
                <a:latin typeface="TimesNewRomanPSMT"/>
              </a:rPr>
              <a:t> </a:t>
            </a:r>
            <a:r>
              <a:rPr lang="en-GB" dirty="0">
                <a:latin typeface="TimesNewRomanPSMT"/>
              </a:rPr>
              <a:t>Uncertainty in Measurement (GUM). </a:t>
            </a:r>
            <a:r>
              <a:rPr lang="en-GB" i="1" dirty="0" err="1">
                <a:latin typeface="Times New Roman" panose="02020603050405020304" pitchFamily="18" charset="0"/>
              </a:rPr>
              <a:t>Metrologia</a:t>
            </a:r>
            <a:r>
              <a:rPr lang="en-GB" dirty="0">
                <a:latin typeface="TimesNewRomanPSMT"/>
              </a:rPr>
              <a:t>, 51(4), S145–S154.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8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199" y="1387734"/>
            <a:ext cx="3545541" cy="46314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t-EE" dirty="0"/>
              <a:t>ESTONIA</a:t>
            </a:r>
          </a:p>
          <a:p>
            <a:pPr marL="0" indent="0">
              <a:buNone/>
            </a:pPr>
            <a:endParaRPr lang="et-EE" dirty="0"/>
          </a:p>
          <a:p>
            <a:r>
              <a:rPr lang="et-EE" dirty="0" err="1"/>
              <a:t>Independence</a:t>
            </a:r>
            <a:r>
              <a:rPr lang="et-EE" dirty="0"/>
              <a:t> </a:t>
            </a:r>
            <a:r>
              <a:rPr lang="et-EE" dirty="0" err="1"/>
              <a:t>declared</a:t>
            </a:r>
            <a:r>
              <a:rPr lang="et-EE" dirty="0"/>
              <a:t> in 1918</a:t>
            </a:r>
          </a:p>
          <a:p>
            <a:r>
              <a:rPr lang="et-EE" dirty="0" err="1"/>
              <a:t>Independence</a:t>
            </a:r>
            <a:r>
              <a:rPr lang="et-EE" dirty="0"/>
              <a:t> </a:t>
            </a:r>
            <a:r>
              <a:rPr lang="et-EE" dirty="0" err="1"/>
              <a:t>restored</a:t>
            </a:r>
            <a:r>
              <a:rPr lang="et-EE" dirty="0"/>
              <a:t> in 1991</a:t>
            </a:r>
          </a:p>
          <a:p>
            <a:r>
              <a:rPr lang="et-EE" dirty="0"/>
              <a:t>Area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n-GB" dirty="0"/>
              <a:t>45,336</a:t>
            </a:r>
            <a:r>
              <a:rPr lang="et-EE" dirty="0"/>
              <a:t> </a:t>
            </a:r>
            <a:r>
              <a:rPr lang="en-GB" dirty="0"/>
              <a:t>km</a:t>
            </a:r>
            <a:r>
              <a:rPr lang="en-GB" baseline="30000" dirty="0"/>
              <a:t>2</a:t>
            </a:r>
            <a:endParaRPr lang="et-EE" baseline="30000" dirty="0"/>
          </a:p>
          <a:p>
            <a:r>
              <a:rPr lang="et-EE" dirty="0" err="1"/>
              <a:t>Population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approx</a:t>
            </a:r>
            <a:r>
              <a:rPr lang="et-EE" dirty="0"/>
              <a:t>. 1,35 </a:t>
            </a:r>
            <a:r>
              <a:rPr lang="et-EE" dirty="0" err="1"/>
              <a:t>million</a:t>
            </a:r>
            <a:r>
              <a:rPr lang="et-EE" dirty="0"/>
              <a:t>.</a:t>
            </a:r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466B36-3B3A-4739-805E-76F20585FC19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4927570" y="1355392"/>
            <a:ext cx="4654580" cy="4015942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36EE1A-C4C6-4C41-9CC0-F7C5E8C051D5}"/>
              </a:ext>
            </a:extLst>
          </p:cNvPr>
          <p:cNvSpPr txBox="1"/>
          <p:nvPr/>
        </p:nvSpPr>
        <p:spPr>
          <a:xfrm>
            <a:off x="7011780" y="5403418"/>
            <a:ext cx="26191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err="1"/>
              <a:t>Screeshot</a:t>
            </a:r>
            <a:r>
              <a:rPr lang="et-EE" sz="1400" dirty="0"/>
              <a:t> </a:t>
            </a:r>
            <a:r>
              <a:rPr lang="et-EE" sz="1400" dirty="0" err="1"/>
              <a:t>from</a:t>
            </a:r>
            <a:r>
              <a:rPr lang="et-EE" sz="1400" dirty="0"/>
              <a:t> maps.google.com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36361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3032464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BRIDGE MANAGEMENT IN ESTONIA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0"/>
          </p:nvPr>
        </p:nvSpPr>
        <p:spPr>
          <a:xfrm>
            <a:off x="3870664" y="1387734"/>
            <a:ext cx="7483136" cy="4631404"/>
          </a:xfrm>
        </p:spPr>
        <p:txBody>
          <a:bodyPr>
            <a:normAutofit lnSpcReduction="10000"/>
          </a:bodyPr>
          <a:lstStyle/>
          <a:p>
            <a:pPr lvl="1"/>
            <a:r>
              <a:rPr lang="et-EE" dirty="0"/>
              <a:t>Total number of </a:t>
            </a:r>
            <a:r>
              <a:rPr lang="et-EE" dirty="0" err="1"/>
              <a:t>bridges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approximately</a:t>
            </a:r>
            <a:r>
              <a:rPr lang="et-EE" dirty="0"/>
              <a:t> 3300 </a:t>
            </a:r>
          </a:p>
          <a:p>
            <a:pPr lvl="2"/>
            <a:r>
              <a:rPr lang="et-EE" dirty="0"/>
              <a:t>Estonian Road </a:t>
            </a:r>
            <a:r>
              <a:rPr lang="et-EE" dirty="0" err="1"/>
              <a:t>Administration</a:t>
            </a:r>
            <a:r>
              <a:rPr lang="et-EE" dirty="0"/>
              <a:t> 1013</a:t>
            </a:r>
          </a:p>
          <a:p>
            <a:pPr lvl="2"/>
            <a:r>
              <a:rPr lang="et-EE" dirty="0"/>
              <a:t>Estonian </a:t>
            </a:r>
            <a:r>
              <a:rPr lang="et-EE" dirty="0" err="1"/>
              <a:t>Railways</a:t>
            </a:r>
            <a:r>
              <a:rPr lang="et-EE" dirty="0"/>
              <a:t> LTD. 523</a:t>
            </a:r>
          </a:p>
          <a:p>
            <a:pPr lvl="2"/>
            <a:r>
              <a:rPr lang="et-EE" dirty="0" err="1"/>
              <a:t>Local</a:t>
            </a:r>
            <a:r>
              <a:rPr lang="et-EE" dirty="0"/>
              <a:t> </a:t>
            </a:r>
            <a:r>
              <a:rPr lang="et-EE" dirty="0" err="1"/>
              <a:t>authorities</a:t>
            </a:r>
            <a:r>
              <a:rPr lang="et-EE" dirty="0"/>
              <a:t> </a:t>
            </a:r>
            <a:r>
              <a:rPr lang="et-EE" dirty="0" err="1"/>
              <a:t>approximately</a:t>
            </a:r>
            <a:r>
              <a:rPr lang="et-EE" dirty="0"/>
              <a:t> 700</a:t>
            </a:r>
          </a:p>
          <a:p>
            <a:pPr lvl="2"/>
            <a:r>
              <a:rPr lang="et-EE" dirty="0"/>
              <a:t>Forest </a:t>
            </a:r>
            <a:r>
              <a:rPr lang="et-EE" dirty="0" err="1"/>
              <a:t>roads</a:t>
            </a:r>
            <a:r>
              <a:rPr lang="et-EE" dirty="0"/>
              <a:t> ?</a:t>
            </a:r>
          </a:p>
          <a:p>
            <a:pPr lvl="2"/>
            <a:r>
              <a:rPr lang="et-EE" dirty="0" err="1"/>
              <a:t>Private</a:t>
            </a:r>
            <a:r>
              <a:rPr lang="et-EE" dirty="0"/>
              <a:t> </a:t>
            </a:r>
            <a:r>
              <a:rPr lang="et-EE" dirty="0" err="1"/>
              <a:t>roads</a:t>
            </a:r>
            <a:r>
              <a:rPr lang="et-EE" dirty="0"/>
              <a:t> ?</a:t>
            </a:r>
          </a:p>
          <a:p>
            <a:pPr lvl="2"/>
            <a:r>
              <a:rPr lang="et-EE" dirty="0"/>
              <a:t>Estonian </a:t>
            </a:r>
            <a:r>
              <a:rPr lang="et-EE" dirty="0" err="1"/>
              <a:t>Defense</a:t>
            </a:r>
            <a:r>
              <a:rPr lang="et-EE" dirty="0"/>
              <a:t> </a:t>
            </a:r>
            <a:r>
              <a:rPr lang="et-EE" dirty="0" err="1"/>
              <a:t>Forces</a:t>
            </a:r>
            <a:r>
              <a:rPr lang="et-EE" dirty="0"/>
              <a:t> *</a:t>
            </a:r>
            <a:r>
              <a:rPr lang="et-EE" dirty="0" err="1"/>
              <a:t>information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shared</a:t>
            </a:r>
            <a:endParaRPr lang="pt-PT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1561447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3032464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BRIDGE MANAGEMENT IN ESTONIA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National </a:t>
            </a:r>
            <a:r>
              <a:rPr lang="et-EE" dirty="0" err="1"/>
              <a:t>roads</a:t>
            </a:r>
            <a:endParaRPr lang="et-E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F5A55D3E-5307-4478-AB57-649874D7C5FE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590500085"/>
              </p:ext>
            </p:extLst>
          </p:nvPr>
        </p:nvGraphicFramePr>
        <p:xfrm>
          <a:off x="3870325" y="1387475"/>
          <a:ext cx="7483475" cy="463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8310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3032464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BRIDGE MANAGEMENT IN ESTONIA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 err="1"/>
              <a:t>Assessment</a:t>
            </a:r>
            <a:endParaRPr lang="et-E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D2E3AAB-D363-46BC-A3DE-468C21990A1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870665" y="1387475"/>
            <a:ext cx="7483136" cy="4632325"/>
          </a:xfrm>
        </p:spPr>
        <p:txBody>
          <a:bodyPr>
            <a:normAutofit/>
          </a:bodyPr>
          <a:lstStyle/>
          <a:p>
            <a:pPr marL="108000" indent="0">
              <a:buNone/>
            </a:pPr>
            <a:r>
              <a:rPr lang="et-EE" sz="2000" b="1" dirty="0" err="1"/>
              <a:t>Evaluation</a:t>
            </a:r>
            <a:r>
              <a:rPr lang="et-EE" sz="2000" b="1" dirty="0"/>
              <a:t> of element </a:t>
            </a:r>
            <a:r>
              <a:rPr lang="et-EE" sz="2000" b="1" dirty="0" err="1"/>
              <a:t>condition</a:t>
            </a:r>
            <a:r>
              <a:rPr lang="et-EE" sz="2000" b="1" dirty="0"/>
              <a:t> (CI)  </a:t>
            </a:r>
          </a:p>
          <a:p>
            <a:pPr lvl="1"/>
            <a:r>
              <a:rPr lang="et-EE" sz="2000" dirty="0" err="1"/>
              <a:t>Every</a:t>
            </a:r>
            <a:r>
              <a:rPr lang="et-EE" sz="2000" dirty="0"/>
              <a:t> element </a:t>
            </a:r>
            <a:r>
              <a:rPr lang="et-EE" sz="2000" dirty="0" err="1"/>
              <a:t>is</a:t>
            </a:r>
            <a:r>
              <a:rPr lang="et-EE" sz="2000" dirty="0"/>
              <a:t> </a:t>
            </a:r>
            <a:r>
              <a:rPr lang="et-EE" sz="2000" dirty="0" err="1"/>
              <a:t>evaluated</a:t>
            </a:r>
            <a:r>
              <a:rPr lang="et-EE" sz="2000" dirty="0"/>
              <a:t>, </a:t>
            </a:r>
            <a:r>
              <a:rPr lang="et-EE" sz="2000" dirty="0" err="1"/>
              <a:t>unit</a:t>
            </a:r>
            <a:r>
              <a:rPr lang="et-EE" sz="2000" dirty="0"/>
              <a:t> </a:t>
            </a:r>
            <a:r>
              <a:rPr lang="et-EE" sz="2000" dirty="0" err="1"/>
              <a:t>based</a:t>
            </a:r>
            <a:endParaRPr lang="et-EE" sz="2000" dirty="0"/>
          </a:p>
          <a:p>
            <a:pPr lvl="1"/>
            <a:r>
              <a:rPr lang="et-EE" sz="2000" dirty="0"/>
              <a:t>4 </a:t>
            </a:r>
            <a:r>
              <a:rPr lang="et-EE" sz="2000" dirty="0" err="1"/>
              <a:t>states</a:t>
            </a:r>
            <a:r>
              <a:rPr lang="et-EE" sz="2000" dirty="0"/>
              <a:t> (1 </a:t>
            </a:r>
            <a:r>
              <a:rPr lang="et-EE" sz="2000" dirty="0" err="1"/>
              <a:t>very</a:t>
            </a:r>
            <a:r>
              <a:rPr lang="et-EE" sz="2000" dirty="0"/>
              <a:t> </a:t>
            </a:r>
            <a:r>
              <a:rPr lang="et-EE" sz="2000" dirty="0" err="1"/>
              <a:t>good</a:t>
            </a:r>
            <a:r>
              <a:rPr lang="et-EE" sz="2000" dirty="0"/>
              <a:t> – 4 </a:t>
            </a:r>
            <a:r>
              <a:rPr lang="et-EE" sz="2000" dirty="0" err="1"/>
              <a:t>very</a:t>
            </a:r>
            <a:r>
              <a:rPr lang="et-EE" sz="2000" dirty="0"/>
              <a:t> poor) </a:t>
            </a:r>
            <a:r>
              <a:rPr lang="et-EE" sz="2000" i="1" dirty="0" err="1"/>
              <a:t>without</a:t>
            </a:r>
            <a:r>
              <a:rPr lang="et-EE" sz="2000" i="1" dirty="0"/>
              <a:t> </a:t>
            </a:r>
            <a:r>
              <a:rPr lang="et-EE" sz="2000" i="1" dirty="0" err="1"/>
              <a:t>time</a:t>
            </a:r>
            <a:r>
              <a:rPr lang="et-EE" sz="2000" i="1" dirty="0"/>
              <a:t> </a:t>
            </a:r>
            <a:r>
              <a:rPr lang="et-EE" sz="2000" i="1" dirty="0" err="1"/>
              <a:t>frame</a:t>
            </a:r>
            <a:endParaRPr lang="et-EE" sz="2000" i="1" dirty="0"/>
          </a:p>
          <a:p>
            <a:pPr lvl="1"/>
            <a:r>
              <a:rPr lang="et-EE" sz="2000" dirty="0" err="1"/>
              <a:t>Urgent</a:t>
            </a:r>
            <a:r>
              <a:rPr lang="et-EE" sz="2000" dirty="0"/>
              <a:t> </a:t>
            </a:r>
            <a:r>
              <a:rPr lang="et-EE" sz="2000" dirty="0" err="1"/>
              <a:t>damages</a:t>
            </a:r>
            <a:r>
              <a:rPr lang="et-EE" sz="2000" dirty="0"/>
              <a:t> </a:t>
            </a:r>
            <a:r>
              <a:rPr lang="et-EE" sz="2000" i="1" dirty="0" err="1"/>
              <a:t>with</a:t>
            </a:r>
            <a:r>
              <a:rPr lang="et-EE" sz="2000" i="1" dirty="0"/>
              <a:t> </a:t>
            </a:r>
            <a:r>
              <a:rPr lang="et-EE" sz="2000" i="1" dirty="0" err="1"/>
              <a:t>time</a:t>
            </a:r>
            <a:r>
              <a:rPr lang="et-EE" sz="2000" i="1" dirty="0"/>
              <a:t> </a:t>
            </a:r>
            <a:r>
              <a:rPr lang="et-EE" sz="2000" i="1" dirty="0" err="1"/>
              <a:t>frame</a:t>
            </a:r>
            <a:endParaRPr lang="et-EE" sz="2000" i="1" dirty="0"/>
          </a:p>
          <a:p>
            <a:pPr lvl="1"/>
            <a:endParaRPr lang="et-EE" i="1" dirty="0"/>
          </a:p>
          <a:p>
            <a:pPr marL="457200" lvl="1" indent="0">
              <a:buNone/>
            </a:pPr>
            <a:endParaRPr lang="et-EE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2053BF-BDB2-4567-A4C7-14944D2CF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156" y="3160296"/>
            <a:ext cx="8591688" cy="322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15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3032464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BRIDGE MANAGEMENT IN ESTONIA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 err="1"/>
              <a:t>Assessment</a:t>
            </a:r>
            <a:endParaRPr lang="et-E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D2E3AAB-D363-46BC-A3DE-468C21990A1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870665" y="1387475"/>
            <a:ext cx="7483136" cy="4632325"/>
          </a:xfrm>
        </p:spPr>
        <p:txBody>
          <a:bodyPr>
            <a:normAutofit/>
          </a:bodyPr>
          <a:lstStyle/>
          <a:p>
            <a:r>
              <a:rPr lang="et-EE" sz="2000" b="1" dirty="0"/>
              <a:t>BCI (</a:t>
            </a:r>
            <a:r>
              <a:rPr lang="et-EE" sz="2000" b="1" dirty="0" err="1"/>
              <a:t>Bridge</a:t>
            </a:r>
            <a:r>
              <a:rPr lang="et-EE" sz="2000" b="1" dirty="0"/>
              <a:t> </a:t>
            </a:r>
            <a:r>
              <a:rPr lang="et-EE" sz="2000" b="1" dirty="0" err="1"/>
              <a:t>Condition</a:t>
            </a:r>
            <a:r>
              <a:rPr lang="et-EE" sz="2000" b="1" dirty="0"/>
              <a:t> </a:t>
            </a:r>
            <a:r>
              <a:rPr lang="et-EE" sz="2000" b="1" dirty="0" err="1"/>
              <a:t>Index</a:t>
            </a:r>
            <a:r>
              <a:rPr lang="et-EE" sz="2000" b="1" dirty="0"/>
              <a:t>) 0-100%</a:t>
            </a:r>
          </a:p>
          <a:p>
            <a:pPr lvl="1"/>
            <a:r>
              <a:rPr lang="et-EE" sz="2000" dirty="0" err="1"/>
              <a:t>Current</a:t>
            </a:r>
            <a:r>
              <a:rPr lang="et-EE" sz="2000" dirty="0"/>
              <a:t> element </a:t>
            </a:r>
            <a:r>
              <a:rPr lang="et-EE" sz="2000" dirty="0" err="1"/>
              <a:t>value</a:t>
            </a:r>
            <a:r>
              <a:rPr lang="et-EE" sz="2000" dirty="0"/>
              <a:t>/Total element </a:t>
            </a:r>
            <a:r>
              <a:rPr lang="et-EE" sz="2000" dirty="0" err="1"/>
              <a:t>value</a:t>
            </a:r>
            <a:r>
              <a:rPr lang="et-EE" sz="2000" dirty="0"/>
              <a:t>=CI</a:t>
            </a:r>
          </a:p>
          <a:p>
            <a:pPr lvl="1"/>
            <a:r>
              <a:rPr lang="et-EE" sz="2000" dirty="0" err="1"/>
              <a:t>Different</a:t>
            </a:r>
            <a:r>
              <a:rPr lang="et-EE" sz="2000" dirty="0"/>
              <a:t> </a:t>
            </a:r>
            <a:r>
              <a:rPr lang="et-EE" sz="2000" dirty="0" err="1"/>
              <a:t>elements</a:t>
            </a:r>
            <a:r>
              <a:rPr lang="et-EE" sz="2000" dirty="0"/>
              <a:t> have </a:t>
            </a:r>
            <a:r>
              <a:rPr lang="et-EE" sz="2000" dirty="0" err="1"/>
              <a:t>different</a:t>
            </a:r>
            <a:r>
              <a:rPr lang="et-EE" sz="2000" dirty="0"/>
              <a:t> </a:t>
            </a:r>
            <a:r>
              <a:rPr lang="et-EE" sz="2000" dirty="0" err="1"/>
              <a:t>weight</a:t>
            </a:r>
            <a:r>
              <a:rPr lang="et-EE" sz="2000" dirty="0"/>
              <a:t> </a:t>
            </a:r>
            <a:r>
              <a:rPr lang="et-EE" sz="2000" dirty="0" err="1"/>
              <a:t>factors</a:t>
            </a:r>
            <a:endParaRPr lang="et-EE" sz="2000" dirty="0"/>
          </a:p>
          <a:p>
            <a:pPr lvl="1"/>
            <a:r>
              <a:rPr lang="et-EE" sz="2000" dirty="0" err="1"/>
              <a:t>Overall</a:t>
            </a:r>
            <a:r>
              <a:rPr lang="et-EE" sz="2000" dirty="0"/>
              <a:t> BCI </a:t>
            </a:r>
            <a:r>
              <a:rPr lang="et-EE" sz="2000" dirty="0" err="1"/>
              <a:t>is</a:t>
            </a:r>
            <a:r>
              <a:rPr lang="et-EE" sz="2000" dirty="0"/>
              <a:t> </a:t>
            </a:r>
            <a:r>
              <a:rPr lang="et-EE" sz="2000" dirty="0" err="1"/>
              <a:t>calculated</a:t>
            </a:r>
            <a:r>
              <a:rPr lang="et-EE" sz="2000" dirty="0"/>
              <a:t> </a:t>
            </a:r>
            <a:r>
              <a:rPr lang="et-EE" sz="2000" dirty="0" err="1"/>
              <a:t>based</a:t>
            </a:r>
            <a:r>
              <a:rPr lang="et-EE" sz="2000" dirty="0"/>
              <a:t> on </a:t>
            </a:r>
            <a:r>
              <a:rPr lang="et-EE" sz="2000" dirty="0" err="1"/>
              <a:t>weighted</a:t>
            </a:r>
            <a:r>
              <a:rPr lang="et-EE" sz="2000" dirty="0"/>
              <a:t> </a:t>
            </a:r>
            <a:r>
              <a:rPr lang="et-EE" sz="2000" dirty="0" err="1"/>
              <a:t>average</a:t>
            </a:r>
            <a:endParaRPr lang="et-EE" sz="2000" dirty="0"/>
          </a:p>
          <a:p>
            <a:pPr lvl="1"/>
            <a:endParaRPr lang="et-EE" sz="2000" i="1" dirty="0"/>
          </a:p>
          <a:p>
            <a:pPr marL="457200" lvl="1" indent="0">
              <a:buNone/>
            </a:pPr>
            <a:endParaRPr lang="et-EE" sz="2000" i="1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C4CD121-50CD-4EF1-A8F9-6C2156F05D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8023450"/>
              </p:ext>
            </p:extLst>
          </p:nvPr>
        </p:nvGraphicFramePr>
        <p:xfrm>
          <a:off x="3343242" y="3112168"/>
          <a:ext cx="8158947" cy="3117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134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2161674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TYPICAL BRIDGE OF ESTONIA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0"/>
          </p:nvPr>
        </p:nvSpPr>
        <p:spPr>
          <a:xfrm>
            <a:off x="2999874" y="1387734"/>
            <a:ext cx="8353926" cy="4631404"/>
          </a:xfrm>
        </p:spPr>
        <p:txBody>
          <a:bodyPr>
            <a:normAutofit/>
          </a:bodyPr>
          <a:lstStyle/>
          <a:p>
            <a:r>
              <a:rPr lang="et-EE" dirty="0" err="1"/>
              <a:t>Length</a:t>
            </a:r>
            <a:r>
              <a:rPr lang="et-EE" dirty="0"/>
              <a:t>: 14 m</a:t>
            </a:r>
          </a:p>
          <a:p>
            <a:r>
              <a:rPr lang="et-EE" dirty="0" err="1"/>
              <a:t>One</a:t>
            </a:r>
            <a:r>
              <a:rPr lang="et-EE" dirty="0"/>
              <a:t> </a:t>
            </a:r>
            <a:r>
              <a:rPr lang="et-EE" dirty="0" err="1"/>
              <a:t>span</a:t>
            </a:r>
            <a:endParaRPr lang="et-EE" dirty="0"/>
          </a:p>
          <a:p>
            <a:r>
              <a:rPr lang="et-EE" dirty="0" err="1"/>
              <a:t>Built</a:t>
            </a:r>
            <a:r>
              <a:rPr lang="et-EE" dirty="0"/>
              <a:t> in 1975</a:t>
            </a:r>
          </a:p>
          <a:p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repaired</a:t>
            </a:r>
            <a:endParaRPr lang="et-EE" dirty="0"/>
          </a:p>
          <a:p>
            <a:r>
              <a:rPr lang="et-EE" dirty="0" err="1"/>
              <a:t>Material</a:t>
            </a:r>
            <a:r>
              <a:rPr lang="et-EE" dirty="0"/>
              <a:t>: </a:t>
            </a:r>
            <a:r>
              <a:rPr lang="et-EE" dirty="0" err="1"/>
              <a:t>reinforced</a:t>
            </a:r>
            <a:r>
              <a:rPr lang="et-EE" dirty="0"/>
              <a:t> </a:t>
            </a:r>
            <a:r>
              <a:rPr lang="et-EE" dirty="0" err="1"/>
              <a:t>precast</a:t>
            </a:r>
            <a:r>
              <a:rPr lang="et-EE" dirty="0"/>
              <a:t> </a:t>
            </a:r>
            <a:r>
              <a:rPr lang="et-EE" dirty="0" err="1"/>
              <a:t>concrete</a:t>
            </a:r>
            <a:endParaRPr lang="et-EE" dirty="0"/>
          </a:p>
          <a:p>
            <a:r>
              <a:rPr lang="et-EE" dirty="0"/>
              <a:t>Main </a:t>
            </a:r>
            <a:r>
              <a:rPr lang="et-EE" dirty="0" err="1"/>
              <a:t>girder</a:t>
            </a:r>
            <a:r>
              <a:rPr lang="et-EE" dirty="0"/>
              <a:t> </a:t>
            </a:r>
            <a:r>
              <a:rPr lang="et-EE" dirty="0" err="1"/>
              <a:t>typology</a:t>
            </a:r>
            <a:r>
              <a:rPr lang="et-EE" dirty="0"/>
              <a:t>: </a:t>
            </a:r>
            <a:r>
              <a:rPr lang="et-EE" dirty="0" err="1"/>
              <a:t>simply</a:t>
            </a:r>
            <a:r>
              <a:rPr lang="et-EE" dirty="0"/>
              <a:t> </a:t>
            </a:r>
            <a:r>
              <a:rPr lang="et-EE" dirty="0" err="1"/>
              <a:t>supported</a:t>
            </a:r>
            <a:r>
              <a:rPr lang="et-EE" dirty="0"/>
              <a:t> </a:t>
            </a:r>
            <a:r>
              <a:rPr lang="et-EE" dirty="0" err="1"/>
              <a:t>beam</a:t>
            </a:r>
            <a:r>
              <a:rPr lang="et-EE" dirty="0"/>
              <a:t> </a:t>
            </a:r>
            <a:endParaRPr lang="en-GB" dirty="0"/>
          </a:p>
          <a:p>
            <a:endParaRPr lang="pt-PT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518634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3124200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BRIDGES UNDER INVESTIGATION</a:t>
            </a:r>
          </a:p>
          <a:p>
            <a:pPr marL="0" indent="0">
              <a:buNone/>
            </a:pPr>
            <a:endParaRPr lang="et-EE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0"/>
          </p:nvPr>
        </p:nvSpPr>
        <p:spPr>
          <a:xfrm>
            <a:off x="4427620" y="1387734"/>
            <a:ext cx="6926179" cy="46314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dirty="0"/>
              <a:t>VISUAL INSPECTION</a:t>
            </a:r>
          </a:p>
          <a:p>
            <a:r>
              <a:rPr lang="et-EE" dirty="0"/>
              <a:t>ASSAKU</a:t>
            </a:r>
          </a:p>
          <a:p>
            <a:r>
              <a:rPr lang="et-EE" dirty="0"/>
              <a:t>LAGEDI</a:t>
            </a:r>
          </a:p>
          <a:p>
            <a:r>
              <a:rPr lang="et-EE" dirty="0"/>
              <a:t>SAKU</a:t>
            </a:r>
          </a:p>
          <a:p>
            <a:pPr marL="0" indent="0">
              <a:buNone/>
            </a:pPr>
            <a:r>
              <a:rPr lang="et-EE" dirty="0"/>
              <a:t>NON-DESTRUCTIVE TESTING</a:t>
            </a:r>
          </a:p>
          <a:p>
            <a:r>
              <a:rPr lang="et-EE" dirty="0"/>
              <a:t>ALLIKU</a:t>
            </a:r>
          </a:p>
          <a:p>
            <a:r>
              <a:rPr lang="et-EE" dirty="0"/>
              <a:t>KARUTIIGI</a:t>
            </a:r>
            <a:endParaRPr lang="pt-PT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4180028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3124200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ASSAKU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BUILT IN 1970</a:t>
            </a:r>
          </a:p>
          <a:p>
            <a:pPr marL="0" indent="0">
              <a:buNone/>
            </a:pPr>
            <a:r>
              <a:rPr lang="et-EE" dirty="0"/>
              <a:t>PRECAST RC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INSPECTED BY EXPERTS</a:t>
            </a:r>
          </a:p>
          <a:p>
            <a:pPr marL="0" indent="0">
              <a:buNone/>
            </a:pPr>
            <a:endParaRPr lang="et-EE" dirty="0"/>
          </a:p>
        </p:txBody>
      </p:sp>
      <p:pic>
        <p:nvPicPr>
          <p:cNvPr id="6" name="Content Placeholder 5" descr="A bridge over a road&#10;&#10;Description automatically generated">
            <a:extLst>
              <a:ext uri="{FF2B5EF4-FFF2-40B4-BE49-F238E27FC236}">
                <a16:creationId xmlns:a16="http://schemas.microsoft.com/office/drawing/2014/main" id="{63231E99-2AFC-4B56-8EE2-1587349ED846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4802452" y="1387475"/>
            <a:ext cx="6176433" cy="4632325"/>
          </a:xfr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B607BB-8EDA-41B0-AC33-38D1911ABB93}"/>
              </a:ext>
            </a:extLst>
          </p:cNvPr>
          <p:cNvSpPr txBox="1"/>
          <p:nvPr/>
        </p:nvSpPr>
        <p:spPr>
          <a:xfrm>
            <a:off x="9629861" y="5942770"/>
            <a:ext cx="1349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bms.teed.ee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100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199" y="1387734"/>
            <a:ext cx="3437965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LAGEDI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BUILT IN 1989</a:t>
            </a:r>
          </a:p>
          <a:p>
            <a:pPr marL="0" indent="0">
              <a:buNone/>
            </a:pPr>
            <a:r>
              <a:rPr lang="et-EE" dirty="0"/>
              <a:t>PRECAST RC (PRE-STRESSED)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INSPECTED BY EXPERTS</a:t>
            </a:r>
          </a:p>
          <a:p>
            <a:pPr marL="0" indent="0">
              <a:buNone/>
            </a:pPr>
            <a:endParaRPr lang="et-E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DC793B0-5D9C-4DB1-8E2D-786885017189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4921623" y="1653805"/>
            <a:ext cx="6150402" cy="40746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E1685F-B50A-4C57-9934-9CF44A713B50}"/>
              </a:ext>
            </a:extLst>
          </p:cNvPr>
          <p:cNvSpPr txBox="1"/>
          <p:nvPr/>
        </p:nvSpPr>
        <p:spPr>
          <a:xfrm>
            <a:off x="9723001" y="5728446"/>
            <a:ext cx="1349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bms.teed.ee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052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199" y="1387734"/>
            <a:ext cx="3437965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SAKU</a:t>
            </a:r>
          </a:p>
          <a:p>
            <a:pPr marL="0" indent="0">
              <a:buNone/>
            </a:pPr>
            <a:r>
              <a:rPr lang="et-EE" dirty="0"/>
              <a:t>BUILT IN 1974</a:t>
            </a:r>
          </a:p>
          <a:p>
            <a:pPr marL="0" indent="0">
              <a:buNone/>
            </a:pPr>
            <a:r>
              <a:rPr lang="et-EE" dirty="0"/>
              <a:t>RECONSRUCTED IN 2005</a:t>
            </a:r>
          </a:p>
          <a:p>
            <a:pPr marL="0" indent="0">
              <a:buNone/>
            </a:pPr>
            <a:r>
              <a:rPr lang="et-EE" dirty="0"/>
              <a:t>PRECAST RC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INSPECTED BY STUDENTS</a:t>
            </a:r>
          </a:p>
          <a:p>
            <a:pPr marL="0" indent="0">
              <a:buNone/>
            </a:pPr>
            <a:endParaRPr lang="et-E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807C286-AFD3-49A2-969B-92C162732B3D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4363003" y="1279641"/>
            <a:ext cx="6990798" cy="46314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222854-00E5-4986-8C08-6408573790A0}"/>
              </a:ext>
            </a:extLst>
          </p:cNvPr>
          <p:cNvSpPr txBox="1"/>
          <p:nvPr/>
        </p:nvSpPr>
        <p:spPr>
          <a:xfrm>
            <a:off x="10004777" y="5911044"/>
            <a:ext cx="1349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bms.teed.ee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47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2631141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VISUAL INSPECTIONS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BCI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pt-PT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F5D6947-2898-4452-AF55-C908D2B0DE18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608917137"/>
              </p:ext>
            </p:extLst>
          </p:nvPr>
        </p:nvGraphicFramePr>
        <p:xfrm>
          <a:off x="4168588" y="1828800"/>
          <a:ext cx="7185212" cy="4077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9898">
                  <a:extLst>
                    <a:ext uri="{9D8B030D-6E8A-4147-A177-3AD203B41FA5}">
                      <a16:colId xmlns:a16="http://schemas.microsoft.com/office/drawing/2014/main" val="3253043533"/>
                    </a:ext>
                  </a:extLst>
                </a:gridCol>
                <a:gridCol w="1489074">
                  <a:extLst>
                    <a:ext uri="{9D8B030D-6E8A-4147-A177-3AD203B41FA5}">
                      <a16:colId xmlns:a16="http://schemas.microsoft.com/office/drawing/2014/main" val="1032238459"/>
                    </a:ext>
                  </a:extLst>
                </a:gridCol>
                <a:gridCol w="2153120">
                  <a:extLst>
                    <a:ext uri="{9D8B030D-6E8A-4147-A177-3AD203B41FA5}">
                      <a16:colId xmlns:a16="http://schemas.microsoft.com/office/drawing/2014/main" val="2898188751"/>
                    </a:ext>
                  </a:extLst>
                </a:gridCol>
                <a:gridCol w="2153120">
                  <a:extLst>
                    <a:ext uri="{9D8B030D-6E8A-4147-A177-3AD203B41FA5}">
                      <a16:colId xmlns:a16="http://schemas.microsoft.com/office/drawing/2014/main" val="1659552693"/>
                    </a:ext>
                  </a:extLst>
                </a:gridCol>
              </a:tblGrid>
              <a:tr h="4077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Inspector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Lagedi CI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Assaku CI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Saku CI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/>
                </a:tc>
                <a:extLst>
                  <a:ext uri="{0D108BD9-81ED-4DB2-BD59-A6C34878D82A}">
                    <a16:rowId xmlns:a16="http://schemas.microsoft.com/office/drawing/2014/main" val="2224296540"/>
                  </a:ext>
                </a:extLst>
              </a:tr>
              <a:tr h="40776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48.9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66.9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49.3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extLst>
                  <a:ext uri="{0D108BD9-81ED-4DB2-BD59-A6C34878D82A}">
                    <a16:rowId xmlns:a16="http://schemas.microsoft.com/office/drawing/2014/main" val="546441572"/>
                  </a:ext>
                </a:extLst>
              </a:tr>
              <a:tr h="40776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36.7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66.7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74.0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extLst>
                  <a:ext uri="{0D108BD9-81ED-4DB2-BD59-A6C34878D82A}">
                    <a16:rowId xmlns:a16="http://schemas.microsoft.com/office/drawing/2014/main" val="416834439"/>
                  </a:ext>
                </a:extLst>
              </a:tr>
              <a:tr h="40776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38.2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66.8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19.3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extLst>
                  <a:ext uri="{0D108BD9-81ED-4DB2-BD59-A6C34878D82A}">
                    <a16:rowId xmlns:a16="http://schemas.microsoft.com/office/drawing/2014/main" val="732870364"/>
                  </a:ext>
                </a:extLst>
              </a:tr>
              <a:tr h="40776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36.7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87.0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76.1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extLst>
                  <a:ext uri="{0D108BD9-81ED-4DB2-BD59-A6C34878D82A}">
                    <a16:rowId xmlns:a16="http://schemas.microsoft.com/office/drawing/2014/main" val="3470486555"/>
                  </a:ext>
                </a:extLst>
              </a:tr>
              <a:tr h="40776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46.0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extLst>
                  <a:ext uri="{0D108BD9-81ED-4DB2-BD59-A6C34878D82A}">
                    <a16:rowId xmlns:a16="http://schemas.microsoft.com/office/drawing/2014/main" val="4194252226"/>
                  </a:ext>
                </a:extLst>
              </a:tr>
              <a:tr h="40776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39.8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87.0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/>
                </a:tc>
                <a:extLst>
                  <a:ext uri="{0D108BD9-81ED-4DB2-BD59-A6C34878D82A}">
                    <a16:rowId xmlns:a16="http://schemas.microsoft.com/office/drawing/2014/main" val="1230125020"/>
                  </a:ext>
                </a:extLst>
              </a:tr>
              <a:tr h="40776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55.3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88.3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/>
                </a:tc>
                <a:extLst>
                  <a:ext uri="{0D108BD9-81ED-4DB2-BD59-A6C34878D82A}">
                    <a16:rowId xmlns:a16="http://schemas.microsoft.com/office/drawing/2014/main" val="2855981981"/>
                  </a:ext>
                </a:extLst>
              </a:tr>
              <a:tr h="40776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43.1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76.8</a:t>
                      </a:r>
                      <a:endParaRPr lang="en-GB" sz="2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57.8</a:t>
                      </a:r>
                      <a:endParaRPr lang="en-GB" sz="2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extLst>
                  <a:ext uri="{0D108BD9-81ED-4DB2-BD59-A6C34878D82A}">
                    <a16:rowId xmlns:a16="http://schemas.microsoft.com/office/drawing/2014/main" val="2613487534"/>
                  </a:ext>
                </a:extLst>
              </a:tr>
              <a:tr h="40776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</a:t>
                      </a:r>
                      <a:endParaRPr lang="en-GB" sz="2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21,5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25" marR="51425" marT="0" marB="0" anchor="ctr"/>
                </a:tc>
                <a:extLst>
                  <a:ext uri="{0D108BD9-81ED-4DB2-BD59-A6C34878D82A}">
                    <a16:rowId xmlns:a16="http://schemas.microsoft.com/office/drawing/2014/main" val="1613184942"/>
                  </a:ext>
                </a:extLst>
              </a:tr>
            </a:tbl>
          </a:graphicData>
        </a:graphic>
      </p:graphicFrame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991315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2883568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NON-DESTRUCTIVE TESTS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EASY</a:t>
            </a:r>
          </a:p>
          <a:p>
            <a:pPr marL="0" indent="0">
              <a:buNone/>
            </a:pPr>
            <a:r>
              <a:rPr lang="et-EE" dirty="0"/>
              <a:t>QUICK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pt-PT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575EC2-89A9-4F3A-AD3B-43FFA8579C1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721768" y="1387734"/>
            <a:ext cx="7632032" cy="4631404"/>
          </a:xfrm>
        </p:spPr>
        <p:txBody>
          <a:bodyPr/>
          <a:lstStyle/>
          <a:p>
            <a:r>
              <a:rPr lang="et-EE" dirty="0"/>
              <a:t>C</a:t>
            </a:r>
            <a:r>
              <a:rPr lang="en-US" dirty="0" err="1"/>
              <a:t>ompressive</a:t>
            </a:r>
            <a:r>
              <a:rPr lang="en-US" dirty="0"/>
              <a:t> strength of concrete cover according to EVS-EN 12504-2</a:t>
            </a:r>
            <a:endParaRPr lang="et-EE" dirty="0"/>
          </a:p>
          <a:p>
            <a:r>
              <a:rPr lang="et-EE" dirty="0"/>
              <a:t>C</a:t>
            </a:r>
            <a:r>
              <a:rPr lang="en-US" dirty="0" err="1"/>
              <a:t>arbonation</a:t>
            </a:r>
            <a:r>
              <a:rPr lang="en-US" dirty="0"/>
              <a:t> depth according to EVS-EN 14630</a:t>
            </a:r>
            <a:endParaRPr lang="et-EE" dirty="0"/>
          </a:p>
          <a:p>
            <a:r>
              <a:rPr lang="et-EE" dirty="0" err="1"/>
              <a:t>Thickness</a:t>
            </a:r>
            <a:r>
              <a:rPr lang="et-EE" dirty="0"/>
              <a:t> of </a:t>
            </a:r>
            <a:r>
              <a:rPr lang="et-EE" dirty="0" err="1"/>
              <a:t>rebar</a:t>
            </a:r>
            <a:r>
              <a:rPr lang="et-EE" dirty="0"/>
              <a:t> </a:t>
            </a:r>
            <a:r>
              <a:rPr lang="et-EE" dirty="0" err="1"/>
              <a:t>cover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96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199" y="1387734"/>
            <a:ext cx="3437965" cy="46314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t-EE" dirty="0"/>
              <a:t>ALLIKU</a:t>
            </a:r>
          </a:p>
          <a:p>
            <a:pPr marL="0" indent="0">
              <a:buNone/>
            </a:pPr>
            <a:r>
              <a:rPr lang="et-EE" dirty="0"/>
              <a:t>BUILT IN 1975</a:t>
            </a:r>
          </a:p>
          <a:p>
            <a:pPr marL="0" indent="0">
              <a:buNone/>
            </a:pPr>
            <a:r>
              <a:rPr lang="et-EE" dirty="0"/>
              <a:t>RECONSRUCTED IN 2010</a:t>
            </a:r>
          </a:p>
          <a:p>
            <a:pPr marL="0" indent="0">
              <a:buNone/>
            </a:pPr>
            <a:r>
              <a:rPr lang="et-EE" dirty="0"/>
              <a:t>RC SLAB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TESTED BY EXPERTS AND STUDENTS</a:t>
            </a:r>
          </a:p>
          <a:p>
            <a:pPr marL="0" indent="0">
              <a:buNone/>
            </a:pPr>
            <a:endParaRPr lang="et-E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329397A-2796-4E1E-81A5-22262051C6FF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4793673" y="1387734"/>
            <a:ext cx="6990801" cy="46314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F85DB1-8120-429B-B772-42D5A0533BBD}"/>
              </a:ext>
            </a:extLst>
          </p:cNvPr>
          <p:cNvSpPr txBox="1"/>
          <p:nvPr/>
        </p:nvSpPr>
        <p:spPr>
          <a:xfrm>
            <a:off x="10435450" y="5951648"/>
            <a:ext cx="1349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bms.teed.ee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838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199" y="1387734"/>
            <a:ext cx="3437965" cy="46314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dirty="0"/>
              <a:t>KARUTIIGI</a:t>
            </a:r>
          </a:p>
          <a:p>
            <a:pPr marL="0" indent="0">
              <a:buNone/>
            </a:pPr>
            <a:r>
              <a:rPr lang="et-EE" dirty="0"/>
              <a:t>BUILT IN 1980</a:t>
            </a:r>
          </a:p>
          <a:p>
            <a:pPr marL="0" indent="0">
              <a:buNone/>
            </a:pPr>
            <a:r>
              <a:rPr lang="et-EE" dirty="0"/>
              <a:t>RECONSRUCTED IN 2018*</a:t>
            </a:r>
          </a:p>
          <a:p>
            <a:pPr marL="0" indent="0">
              <a:buNone/>
            </a:pPr>
            <a:r>
              <a:rPr lang="et-EE" dirty="0"/>
              <a:t>RC SLAB*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TESTED BY EXPERTS </a:t>
            </a:r>
          </a:p>
          <a:p>
            <a:pPr marL="0" indent="0">
              <a:buNone/>
            </a:pPr>
            <a:endParaRPr lang="et-EE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C9A544B-FADE-4752-A29E-E3A50F416702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5023698" y="1519352"/>
            <a:ext cx="6792131" cy="44997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308400-5D7E-4D03-9969-7C3D16D935B3}"/>
              </a:ext>
            </a:extLst>
          </p:cNvPr>
          <p:cNvSpPr txBox="1"/>
          <p:nvPr/>
        </p:nvSpPr>
        <p:spPr>
          <a:xfrm>
            <a:off x="10466805" y="5992371"/>
            <a:ext cx="1349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bms.teed.ee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114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2883568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NON-DESTRUCTIVE TESTS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pt-PT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FF2F3EA9-C7C9-44A8-92EF-959681ED7AC2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267929087"/>
              </p:ext>
            </p:extLst>
          </p:nvPr>
        </p:nvGraphicFramePr>
        <p:xfrm>
          <a:off x="3942772" y="1570973"/>
          <a:ext cx="7632700" cy="4518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1542">
                  <a:extLst>
                    <a:ext uri="{9D8B030D-6E8A-4147-A177-3AD203B41FA5}">
                      <a16:colId xmlns:a16="http://schemas.microsoft.com/office/drawing/2014/main" val="2339643453"/>
                    </a:ext>
                  </a:extLst>
                </a:gridCol>
                <a:gridCol w="1422735">
                  <a:extLst>
                    <a:ext uri="{9D8B030D-6E8A-4147-A177-3AD203B41FA5}">
                      <a16:colId xmlns:a16="http://schemas.microsoft.com/office/drawing/2014/main" val="1108283259"/>
                    </a:ext>
                  </a:extLst>
                </a:gridCol>
                <a:gridCol w="2810360">
                  <a:extLst>
                    <a:ext uri="{9D8B030D-6E8A-4147-A177-3AD203B41FA5}">
                      <a16:colId xmlns:a16="http://schemas.microsoft.com/office/drawing/2014/main" val="3818351134"/>
                    </a:ext>
                  </a:extLst>
                </a:gridCol>
                <a:gridCol w="2218063">
                  <a:extLst>
                    <a:ext uri="{9D8B030D-6E8A-4147-A177-3AD203B41FA5}">
                      <a16:colId xmlns:a16="http://schemas.microsoft.com/office/drawing/2014/main" val="542092121"/>
                    </a:ext>
                  </a:extLst>
                </a:gridCol>
              </a:tblGrid>
              <a:tr h="3308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Tester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Rebound value Q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Carbonation depth [mm]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 cover depth [mm]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1524394244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 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522471346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 2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67.7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942392489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1 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1108003793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2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63.7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3941231127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858467314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4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62.8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2398129934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63.8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826730817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6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3708304199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7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66.6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2091363558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8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65.2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3276227295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65.4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7.1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43.1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1263909142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endParaRPr lang="en-GB" sz="1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</a:t>
                      </a:r>
                      <a:endParaRPr lang="en-GB" sz="1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/>
                </a:tc>
                <a:extLst>
                  <a:ext uri="{0D108BD9-81ED-4DB2-BD59-A6C34878D82A}">
                    <a16:rowId xmlns:a16="http://schemas.microsoft.com/office/drawing/2014/main" val="49916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979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Marcador de Posição de Conteúdo 1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87734"/>
                <a:ext cx="3104572" cy="463140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t-EE" dirty="0"/>
                  <a:t>CONCLUSIONS OF BENCHMARKING</a:t>
                </a:r>
              </a:p>
              <a:p>
                <a:pPr marL="0" indent="0">
                  <a:buNone/>
                </a:pPr>
                <a:endParaRPr lang="et-EE" dirty="0"/>
              </a:p>
              <a:p>
                <a:pPr marL="0" indent="0">
                  <a:buNone/>
                </a:pPr>
                <a:endParaRPr lang="et-E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t-EE" b="0" i="1" smtClean="0">
                          <a:latin typeface="Cambria Math" panose="02040503050406030204" pitchFamily="18" charset="0"/>
                        </a:rPr>
                        <m:t>𝐶𝑜𝑉</m:t>
                      </m:r>
                      <m:r>
                        <a:rPr lang="et-E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t-E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t-E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t-E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2" name="Marcador de Posição de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87734"/>
                <a:ext cx="3104572" cy="4631404"/>
              </a:xfrm>
              <a:blipFill>
                <a:blip r:embed="rId2"/>
                <a:stretch>
                  <a:fillRect l="-4126" t="-1318" r="-2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FF2F3EA9-C7C9-44A8-92EF-959681ED7AC2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940309695"/>
              </p:ext>
            </p:extLst>
          </p:nvPr>
        </p:nvGraphicFramePr>
        <p:xfrm>
          <a:off x="4581964" y="2071315"/>
          <a:ext cx="5139552" cy="3543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4630">
                  <a:extLst>
                    <a:ext uri="{9D8B030D-6E8A-4147-A177-3AD203B41FA5}">
                      <a16:colId xmlns:a16="http://schemas.microsoft.com/office/drawing/2014/main" val="2339643453"/>
                    </a:ext>
                  </a:extLst>
                </a:gridCol>
                <a:gridCol w="1522461">
                  <a:extLst>
                    <a:ext uri="{9D8B030D-6E8A-4147-A177-3AD203B41FA5}">
                      <a16:colId xmlns:a16="http://schemas.microsoft.com/office/drawing/2014/main" val="1108283259"/>
                    </a:ext>
                  </a:extLst>
                </a:gridCol>
                <a:gridCol w="1522461">
                  <a:extLst>
                    <a:ext uri="{9D8B030D-6E8A-4147-A177-3AD203B41FA5}">
                      <a16:colId xmlns:a16="http://schemas.microsoft.com/office/drawing/2014/main" val="214040653"/>
                    </a:ext>
                  </a:extLst>
                </a:gridCol>
              </a:tblGrid>
              <a:tr h="3948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Method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CoV</a:t>
                      </a: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*4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1524394244"/>
                  </a:ext>
                </a:extLst>
              </a:tr>
              <a:tr h="6547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Visual </a:t>
                      </a: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inspection</a:t>
                      </a: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students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0.37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1.49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522471346"/>
                  </a:ext>
                </a:extLst>
              </a:tr>
              <a:tr h="6547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Visual </a:t>
                      </a: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inspection</a:t>
                      </a: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engineers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0.15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0.61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942392489"/>
                  </a:ext>
                </a:extLst>
              </a:tr>
              <a:tr h="6547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Visual </a:t>
                      </a: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inspection</a:t>
                      </a: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experts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0.13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1108003793"/>
                  </a:ext>
                </a:extLst>
              </a:tr>
              <a:tr h="3948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Rebound</a:t>
                      </a: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hammer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0.02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3941231127"/>
                  </a:ext>
                </a:extLst>
              </a:tr>
              <a:tr h="3948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Carbonation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0.12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0.47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2323156679"/>
                  </a:ext>
                </a:extLst>
              </a:tr>
              <a:tr h="3948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Cover</a:t>
                      </a: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t-EE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depth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0.05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t-EE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0.19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408" marR="47408" marT="0" marB="0" anchor="ctr"/>
                </a:tc>
                <a:extLst>
                  <a:ext uri="{0D108BD9-81ED-4DB2-BD59-A6C34878D82A}">
                    <a16:rowId xmlns:a16="http://schemas.microsoft.com/office/drawing/2014/main" val="841685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549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320842" y="1387734"/>
            <a:ext cx="3104572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PREDICTIVE MODEL</a:t>
            </a:r>
          </a:p>
          <a:p>
            <a:pPr marL="0" indent="0">
              <a:buNone/>
            </a:pPr>
            <a:r>
              <a:rPr lang="et-EE" dirty="0" err="1"/>
              <a:t>Continuous-time</a:t>
            </a:r>
            <a:r>
              <a:rPr lang="et-EE" dirty="0"/>
              <a:t> </a:t>
            </a:r>
            <a:r>
              <a:rPr lang="et-EE" dirty="0" err="1"/>
              <a:t>Markov</a:t>
            </a:r>
            <a:r>
              <a:rPr lang="et-EE" dirty="0"/>
              <a:t> </a:t>
            </a:r>
            <a:r>
              <a:rPr lang="et-EE" dirty="0" err="1"/>
              <a:t>Process</a:t>
            </a:r>
            <a:endParaRPr lang="et-EE" dirty="0"/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i="1" dirty="0"/>
              <a:t>State-</a:t>
            </a:r>
            <a:r>
              <a:rPr lang="et-EE" i="1" dirty="0" err="1"/>
              <a:t>dependent</a:t>
            </a:r>
            <a:endParaRPr lang="et-EE" i="1" dirty="0"/>
          </a:p>
          <a:p>
            <a:pPr marL="0" indent="0">
              <a:buNone/>
            </a:pPr>
            <a:r>
              <a:rPr lang="et-EE" i="1" dirty="0"/>
              <a:t>Time-</a:t>
            </a:r>
            <a:r>
              <a:rPr lang="et-EE" i="1" dirty="0" err="1"/>
              <a:t>independent</a:t>
            </a:r>
            <a:endParaRPr lang="pt-PT" i="1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A388D78-BE16-4771-88BD-EEF1C2FEE17B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3673642" y="1387734"/>
                <a:ext cx="8197516" cy="4631404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+∆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11</m:t>
                                            </m:r>
                                          </m:sub>
                                        </m:sSub>
                                      </m:e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12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22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…</m:t>
                                        </m:r>
                                      </m:e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…</m:t>
                                        </m:r>
                                      </m:e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⋱</m:t>
                                        </m:r>
                                      </m:e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𝑖𝑗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t-EE" sz="2000" dirty="0"/>
                  <a:t>	</a:t>
                </a:r>
                <a:r>
                  <a:rPr lang="et-EE" sz="2000" dirty="0" err="1"/>
                  <a:t>Discrete</a:t>
                </a:r>
                <a:r>
                  <a:rPr lang="et-EE" sz="2000" dirty="0"/>
                  <a:t> </a:t>
                </a:r>
                <a:r>
                  <a:rPr lang="et-EE" sz="2000" dirty="0" err="1"/>
                  <a:t>transistion</a:t>
                </a:r>
                <a:endParaRPr lang="et-EE" sz="2000" i="1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t-EE" sz="2000" dirty="0"/>
                  <a:t> 				  </a:t>
                </a:r>
                <a:r>
                  <a:rPr lang="et-EE" sz="2000" dirty="0" err="1"/>
                  <a:t>Continuous</a:t>
                </a:r>
                <a:r>
                  <a:rPr lang="et-EE" sz="2000" dirty="0"/>
                  <a:t> </a:t>
                </a:r>
                <a:r>
                  <a:rPr lang="et-EE" sz="2000" dirty="0" err="1"/>
                  <a:t>transistion</a:t>
                </a:r>
                <a:endParaRPr lang="et-EE" sz="2000" dirty="0"/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    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⋱</m:t>
                                    </m:r>
                                  </m:e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    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    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r>
                  <a:rPr lang="et-EE" sz="2000" dirty="0"/>
                  <a:t> 	</a:t>
                </a:r>
                <a:r>
                  <a:rPr lang="et-EE" sz="2000" dirty="0" err="1"/>
                  <a:t>Intensity</a:t>
                </a:r>
                <a:r>
                  <a:rPr lang="et-EE" sz="2000" dirty="0"/>
                  <a:t> </a:t>
                </a:r>
                <a:r>
                  <a:rPr lang="et-EE" sz="2000" dirty="0" err="1"/>
                  <a:t>matrix</a:t>
                </a:r>
                <a:endParaRPr lang="et-EE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nary>
                              <m:naryPr>
                                <m:chr m:val="∑"/>
                                <m:limLoc m:val="undOvr"/>
                                <m:subHide m:val="on"/>
                                <m:supHide m:val="on"/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nary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dirty="0"/>
                  <a:t>	</a:t>
                </a:r>
                <a:r>
                  <a:rPr lang="et-EE" sz="2000" dirty="0" err="1"/>
                  <a:t>Instantaneous</a:t>
                </a:r>
                <a:r>
                  <a:rPr lang="et-EE" sz="2000" dirty="0"/>
                  <a:t> </a:t>
                </a:r>
                <a:r>
                  <a:rPr lang="et-EE" sz="2000" dirty="0" err="1"/>
                  <a:t>transition</a:t>
                </a:r>
                <a:r>
                  <a:rPr lang="et-EE" sz="2000" dirty="0"/>
                  <a:t> </a:t>
                </a:r>
                <a:r>
                  <a:rPr lang="et-EE" sz="2000" dirty="0" err="1"/>
                  <a:t>probability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A388D78-BE16-4771-88BD-EEF1C2FEE1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3673642" y="1387734"/>
                <a:ext cx="8197516" cy="4631404"/>
              </a:xfrm>
              <a:blipFill>
                <a:blip r:embed="rId2"/>
                <a:stretch>
                  <a:fillRect l="-670" b="-13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7948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320842" y="1387734"/>
            <a:ext cx="3352800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INFERENCE</a:t>
            </a:r>
          </a:p>
          <a:p>
            <a:pPr marL="0" indent="0">
              <a:buNone/>
            </a:pPr>
            <a:r>
              <a:rPr lang="et-EE" dirty="0" err="1"/>
              <a:t>Bayesian</a:t>
            </a:r>
            <a:r>
              <a:rPr lang="et-EE" dirty="0"/>
              <a:t> </a:t>
            </a:r>
            <a:r>
              <a:rPr lang="et-EE" dirty="0" err="1"/>
              <a:t>updating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simulation</a:t>
            </a:r>
            <a:endParaRPr lang="et-EE" dirty="0"/>
          </a:p>
          <a:p>
            <a:pPr marL="0" indent="0">
              <a:buNone/>
            </a:pPr>
            <a:r>
              <a:rPr lang="et-EE" sz="1800" i="1" dirty="0"/>
              <a:t>[</a:t>
            </a:r>
            <a:r>
              <a:rPr lang="en-US" sz="1800" i="1" dirty="0"/>
              <a:t>Neves, L.C. and </a:t>
            </a:r>
            <a:r>
              <a:rPr lang="en-US" sz="1800" i="1" dirty="0" err="1"/>
              <a:t>Frangopol</a:t>
            </a:r>
            <a:r>
              <a:rPr lang="en-US" sz="1800" i="1" dirty="0"/>
              <a:t>, D.M</a:t>
            </a:r>
            <a:r>
              <a:rPr lang="et-EE" sz="1800" i="1" dirty="0"/>
              <a:t>, 2005]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A388D78-BE16-4771-88BD-EEF1C2FEE17B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3673642" y="1387734"/>
                <a:ext cx="8197516" cy="4631404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"</m:t>
                        </m:r>
                      </m:sup>
                    </m:sSup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´</m:t>
                        </m:r>
                      </m:sup>
                    </m:sSup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</m:oMath>
                </a14:m>
                <a:r>
                  <a:rPr lang="et-EE" sz="2000" dirty="0"/>
                  <a:t>		</a:t>
                </a:r>
                <a:r>
                  <a:rPr lang="et-EE" sz="2000" dirty="0" err="1"/>
                  <a:t>Posterior</a:t>
                </a:r>
                <a:r>
                  <a:rPr lang="et-EE" sz="2000" dirty="0"/>
                  <a:t> </a:t>
                </a:r>
                <a:r>
                  <a:rPr lang="et-EE" sz="2000" dirty="0" err="1"/>
                  <a:t>distribution</a:t>
                </a:r>
                <a:endParaRPr lang="et-EE" sz="2000" i="1" dirty="0"/>
              </a:p>
              <a:p>
                <a:endParaRPr lang="et-EE" sz="2000" i="1" dirty="0"/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nary>
                          <m:naryPr>
                            <m:limLoc m:val="undOvr"/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−∞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d>
                              <m:d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p>
                              <m:sSup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´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r>
                  <a:rPr lang="en-US" sz="2000" dirty="0"/>
                  <a:t> </a:t>
                </a:r>
                <a:r>
                  <a:rPr lang="et-EE" sz="2000" dirty="0"/>
                  <a:t>		</a:t>
                </a:r>
                <a:r>
                  <a:rPr lang="et-EE" sz="2000" dirty="0" err="1"/>
                  <a:t>Likelihood</a:t>
                </a:r>
                <a:endParaRPr lang="et-EE" sz="2000" dirty="0"/>
              </a:p>
              <a:p>
                <a:endParaRPr lang="et-EE" sz="2000" i="1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𝜏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bSup>
                                  <m:sSubSup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p>
                                </m:sSubSup>
                              </m:e>
                            </m:nary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Sup>
                                  <m:sSubSup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p>
                                </m:sSub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nary>
                                      <m:naryPr>
                                        <m:chr m:val="∑"/>
                                        <m:limLoc m:val="undOvr"/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p>
                                        </m:sSubSup>
                                      </m:e>
                                    </m:nary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sSubSup>
                                      <m:sSubSup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p>
                                    </m:sSub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limLoc m:val="undOvr"/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sSubSup>
                                          <m:sSubSup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sub>
                                          <m:sup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p>
                                        </m:sSub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</m:nary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t-EE" sz="2000" i="1" dirty="0"/>
                  <a:t> 	</a:t>
                </a:r>
                <a:r>
                  <a:rPr lang="et-EE" sz="2000" dirty="0"/>
                  <a:t>Standard </a:t>
                </a:r>
                <a:r>
                  <a:rPr lang="et-EE" sz="2000" dirty="0" err="1"/>
                  <a:t>deviation</a:t>
                </a:r>
                <a:endParaRPr lang="et-EE" sz="2000" dirty="0"/>
              </a:p>
              <a:p>
                <a:endParaRPr lang="et-EE" sz="2000" i="1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𝜏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</m:e>
                        </m:nary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nary>
                          <m:naryPr>
                            <m:chr m:val="∑"/>
                            <m:limLoc m:val="undOvr"/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den>
                    </m:f>
                  </m:oMath>
                </a14:m>
                <a:r>
                  <a:rPr lang="et-EE" sz="2000" dirty="0"/>
                  <a:t>			</a:t>
                </a:r>
                <a:r>
                  <a:rPr lang="et-EE" sz="2000" i="1" dirty="0" err="1"/>
                  <a:t>Mean</a:t>
                </a:r>
                <a:r>
                  <a:rPr lang="et-EE" sz="2000" i="1" dirty="0"/>
                  <a:t> </a:t>
                </a:r>
                <a:r>
                  <a:rPr lang="et-EE" sz="2000" i="1" dirty="0" err="1"/>
                  <a:t>value</a:t>
                </a:r>
                <a:endParaRPr lang="et-EE" sz="2000" i="1" dirty="0"/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A388D78-BE16-4771-88BD-EEF1C2FEE1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3673642" y="1387734"/>
                <a:ext cx="8197516" cy="4631404"/>
              </a:xfrm>
              <a:blipFill>
                <a:blip r:embed="rId2"/>
                <a:stretch>
                  <a:fillRect l="-670" t="-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5750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320842" y="1387734"/>
            <a:ext cx="3352800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RESULTS</a:t>
            </a:r>
            <a:endParaRPr lang="et-EE" sz="1800" i="1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B739F1-1BD1-43CB-89C8-22D36EF1AF93}"/>
              </a:ext>
            </a:extLst>
          </p:cNvPr>
          <p:cNvPicPr>
            <a:picLocks noGrp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368" y="1531219"/>
            <a:ext cx="5565053" cy="193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80532B-01D6-46DA-8FDA-923C5A7BD92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42" y="3669456"/>
            <a:ext cx="5565053" cy="2095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0A526E-BE32-498C-B323-CE209036BF7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299" y="3680059"/>
            <a:ext cx="5213638" cy="22273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83C500-C8ED-4858-929F-014E204CE77C}"/>
              </a:ext>
            </a:extLst>
          </p:cNvPr>
          <p:cNvSpPr txBox="1"/>
          <p:nvPr/>
        </p:nvSpPr>
        <p:spPr>
          <a:xfrm>
            <a:off x="8251532" y="1709298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err="1"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ECFDB8-49F5-4A6A-AEF1-6290EE78AE1C}"/>
              </a:ext>
            </a:extLst>
          </p:cNvPr>
          <p:cNvSpPr txBox="1"/>
          <p:nvPr/>
        </p:nvSpPr>
        <p:spPr>
          <a:xfrm>
            <a:off x="9985633" y="338824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latin typeface="Arial" panose="020B0604020202020204" pitchFamily="34" charset="0"/>
                <a:cs typeface="Arial" panose="020B0604020202020204" pitchFamily="34" charset="0"/>
              </a:rPr>
              <a:t>NDT*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F0D1D3-231E-4BC1-B80E-8A750BE99796}"/>
              </a:ext>
            </a:extLst>
          </p:cNvPr>
          <p:cNvSpPr txBox="1"/>
          <p:nvPr/>
        </p:nvSpPr>
        <p:spPr>
          <a:xfrm>
            <a:off x="1030311" y="342900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latin typeface="Arial" panose="020B0604020202020204" pitchFamily="34" charset="0"/>
                <a:cs typeface="Arial" panose="020B0604020202020204" pitchFamily="34" charset="0"/>
              </a:rPr>
              <a:t>Experts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651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2931694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CONCLUSIONS</a:t>
            </a:r>
          </a:p>
          <a:p>
            <a:pPr marL="0" indent="0">
              <a:buNone/>
            </a:pPr>
            <a:r>
              <a:rPr lang="et-EE" dirty="0" err="1"/>
              <a:t>Based</a:t>
            </a:r>
            <a:r>
              <a:rPr lang="et-EE" dirty="0"/>
              <a:t> on </a:t>
            </a:r>
            <a:r>
              <a:rPr lang="et-EE" dirty="0" err="1"/>
              <a:t>the</a:t>
            </a:r>
            <a:r>
              <a:rPr lang="et-EE" dirty="0"/>
              <a:t> Standard </a:t>
            </a:r>
            <a:r>
              <a:rPr lang="et-EE" dirty="0" err="1"/>
              <a:t>deviation</a:t>
            </a:r>
            <a:r>
              <a:rPr lang="et-EE" dirty="0"/>
              <a:t> 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0"/>
          </p:nvPr>
        </p:nvSpPr>
        <p:spPr>
          <a:xfrm>
            <a:off x="3769894" y="1387734"/>
            <a:ext cx="7583905" cy="4631404"/>
          </a:xfrm>
        </p:spPr>
        <p:txBody>
          <a:bodyPr>
            <a:normAutofit fontScale="92500" lnSpcReduction="10000"/>
          </a:bodyPr>
          <a:lstStyle/>
          <a:p>
            <a:r>
              <a:rPr lang="et-EE" dirty="0" err="1"/>
              <a:t>It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better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inspect</a:t>
            </a:r>
            <a:r>
              <a:rPr lang="et-EE" dirty="0"/>
              <a:t> </a:t>
            </a:r>
            <a:r>
              <a:rPr lang="et-EE" dirty="0" err="1"/>
              <a:t>bridges</a:t>
            </a:r>
            <a:endParaRPr lang="et-EE" dirty="0"/>
          </a:p>
          <a:p>
            <a:r>
              <a:rPr lang="et-EE" dirty="0" err="1"/>
              <a:t>Experienced</a:t>
            </a:r>
            <a:r>
              <a:rPr lang="et-EE" dirty="0"/>
              <a:t> </a:t>
            </a:r>
            <a:r>
              <a:rPr lang="et-EE" dirty="0" err="1"/>
              <a:t>engineers</a:t>
            </a:r>
            <a:r>
              <a:rPr lang="et-EE" dirty="0"/>
              <a:t> </a:t>
            </a:r>
            <a:r>
              <a:rPr lang="et-EE" dirty="0" err="1"/>
              <a:t>give</a:t>
            </a:r>
            <a:r>
              <a:rPr lang="et-EE" dirty="0"/>
              <a:t> </a:t>
            </a:r>
            <a:r>
              <a:rPr lang="et-EE" dirty="0" err="1"/>
              <a:t>more</a:t>
            </a:r>
            <a:r>
              <a:rPr lang="et-EE" dirty="0"/>
              <a:t> </a:t>
            </a:r>
            <a:r>
              <a:rPr lang="et-EE" dirty="0" err="1"/>
              <a:t>accurate</a:t>
            </a:r>
            <a:r>
              <a:rPr lang="et-EE" dirty="0"/>
              <a:t> </a:t>
            </a:r>
            <a:r>
              <a:rPr lang="et-EE" dirty="0" err="1"/>
              <a:t>assessment</a:t>
            </a:r>
            <a:r>
              <a:rPr lang="et-EE" dirty="0"/>
              <a:t> </a:t>
            </a:r>
            <a:r>
              <a:rPr lang="et-EE" dirty="0" err="1"/>
              <a:t>than</a:t>
            </a:r>
            <a:r>
              <a:rPr lang="et-EE" dirty="0"/>
              <a:t> </a:t>
            </a:r>
            <a:r>
              <a:rPr lang="et-EE" dirty="0" err="1"/>
              <a:t>students</a:t>
            </a:r>
            <a:endParaRPr lang="et-EE" dirty="0"/>
          </a:p>
          <a:p>
            <a:r>
              <a:rPr lang="et-EE" dirty="0" err="1"/>
              <a:t>Bridge</a:t>
            </a:r>
            <a:r>
              <a:rPr lang="et-EE" dirty="0"/>
              <a:t> </a:t>
            </a:r>
            <a:r>
              <a:rPr lang="et-EE" dirty="0" err="1"/>
              <a:t>level</a:t>
            </a:r>
            <a:r>
              <a:rPr lang="et-EE" dirty="0"/>
              <a:t> </a:t>
            </a:r>
            <a:r>
              <a:rPr lang="et-EE" dirty="0" err="1"/>
              <a:t>assessments</a:t>
            </a:r>
            <a:r>
              <a:rPr lang="et-EE" dirty="0"/>
              <a:t> are </a:t>
            </a:r>
            <a:r>
              <a:rPr lang="et-EE" dirty="0" err="1"/>
              <a:t>more</a:t>
            </a:r>
            <a:r>
              <a:rPr lang="et-EE" dirty="0"/>
              <a:t> </a:t>
            </a:r>
            <a:r>
              <a:rPr lang="et-EE" dirty="0" err="1"/>
              <a:t>accurate</a:t>
            </a:r>
            <a:r>
              <a:rPr lang="et-EE" dirty="0"/>
              <a:t> </a:t>
            </a:r>
            <a:r>
              <a:rPr lang="et-EE" dirty="0" err="1"/>
              <a:t>than</a:t>
            </a:r>
            <a:r>
              <a:rPr lang="et-EE" dirty="0"/>
              <a:t> element </a:t>
            </a:r>
            <a:r>
              <a:rPr lang="et-EE" dirty="0" err="1"/>
              <a:t>level</a:t>
            </a:r>
            <a:endParaRPr lang="et-EE" dirty="0"/>
          </a:p>
          <a:p>
            <a:r>
              <a:rPr lang="et-EE" dirty="0"/>
              <a:t>Experts are </a:t>
            </a:r>
            <a:r>
              <a:rPr lang="et-EE" dirty="0" err="1"/>
              <a:t>almost</a:t>
            </a:r>
            <a:r>
              <a:rPr lang="et-EE" dirty="0"/>
              <a:t> as </a:t>
            </a:r>
            <a:r>
              <a:rPr lang="et-EE" dirty="0" err="1"/>
              <a:t>accurate</a:t>
            </a:r>
            <a:r>
              <a:rPr lang="et-EE" dirty="0"/>
              <a:t> as non-</a:t>
            </a:r>
            <a:r>
              <a:rPr lang="et-EE" dirty="0" err="1"/>
              <a:t>destructive</a:t>
            </a:r>
            <a:r>
              <a:rPr lang="et-EE" dirty="0"/>
              <a:t> </a:t>
            </a:r>
            <a:r>
              <a:rPr lang="et-EE" dirty="0" err="1"/>
              <a:t>tests</a:t>
            </a:r>
            <a:endParaRPr lang="et-EE" dirty="0"/>
          </a:p>
          <a:p>
            <a:r>
              <a:rPr lang="et-EE" dirty="0" err="1"/>
              <a:t>Using</a:t>
            </a:r>
            <a:r>
              <a:rPr lang="et-EE" dirty="0"/>
              <a:t> </a:t>
            </a:r>
            <a:r>
              <a:rPr lang="et-EE" dirty="0" err="1"/>
              <a:t>NDTs</a:t>
            </a:r>
            <a:r>
              <a:rPr lang="et-EE" dirty="0"/>
              <a:t> in </a:t>
            </a:r>
            <a:r>
              <a:rPr lang="et-EE" dirty="0" err="1"/>
              <a:t>addition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suggested</a:t>
            </a:r>
            <a:r>
              <a:rPr lang="et-EE" dirty="0"/>
              <a:t>, </a:t>
            </a:r>
            <a:r>
              <a:rPr lang="et-EE" dirty="0" err="1"/>
              <a:t>but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combination</a:t>
            </a:r>
            <a:r>
              <a:rPr lang="et-EE" dirty="0"/>
              <a:t> of </a:t>
            </a:r>
            <a:r>
              <a:rPr lang="et-EE" dirty="0" err="1"/>
              <a:t>visual</a:t>
            </a:r>
            <a:r>
              <a:rPr lang="et-EE" dirty="0"/>
              <a:t> </a:t>
            </a:r>
            <a:r>
              <a:rPr lang="et-EE" dirty="0" err="1"/>
              <a:t>assessment</a:t>
            </a:r>
            <a:r>
              <a:rPr lang="et-EE" dirty="0"/>
              <a:t> and NDT </a:t>
            </a:r>
            <a:r>
              <a:rPr lang="et-EE" dirty="0" err="1"/>
              <a:t>results</a:t>
            </a:r>
            <a:r>
              <a:rPr lang="et-EE" dirty="0"/>
              <a:t> </a:t>
            </a:r>
            <a:r>
              <a:rPr lang="et-EE" dirty="0" err="1"/>
              <a:t>should</a:t>
            </a:r>
            <a:r>
              <a:rPr lang="et-EE" dirty="0"/>
              <a:t> </a:t>
            </a:r>
            <a:r>
              <a:rPr lang="et-EE" dirty="0" err="1"/>
              <a:t>be</a:t>
            </a:r>
            <a:r>
              <a:rPr lang="et-EE" dirty="0"/>
              <a:t> </a:t>
            </a:r>
            <a:r>
              <a:rPr lang="et-EE" dirty="0" err="1"/>
              <a:t>carefully</a:t>
            </a:r>
            <a:r>
              <a:rPr lang="et-EE" dirty="0"/>
              <a:t> </a:t>
            </a:r>
            <a:r>
              <a:rPr lang="et-EE" dirty="0" err="1"/>
              <a:t>considered</a:t>
            </a:r>
            <a:endParaRPr lang="pt-PT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601447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838200" y="1387734"/>
            <a:ext cx="5013960" cy="4631404"/>
          </a:xfrm>
        </p:spPr>
        <p:txBody>
          <a:bodyPr/>
          <a:lstStyle/>
          <a:p>
            <a:pPr marL="0" indent="0">
              <a:buNone/>
            </a:pPr>
            <a:r>
              <a:rPr lang="et-EE" dirty="0"/>
              <a:t>ACKNOWLEDGEMENT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0"/>
          </p:nvPr>
        </p:nvSpPr>
        <p:spPr>
          <a:xfrm>
            <a:off x="5101389" y="1387734"/>
            <a:ext cx="6252410" cy="4631404"/>
          </a:xfrm>
        </p:spPr>
        <p:txBody>
          <a:bodyPr>
            <a:normAutofit/>
          </a:bodyPr>
          <a:lstStyle/>
          <a:p>
            <a:r>
              <a:rPr lang="en-US" dirty="0"/>
              <a:t>COST Action TU1406</a:t>
            </a:r>
            <a:endParaRPr lang="et-EE" dirty="0"/>
          </a:p>
          <a:p>
            <a:r>
              <a:rPr lang="en-US" dirty="0"/>
              <a:t>Archimedes Foundation </a:t>
            </a:r>
            <a:endParaRPr lang="et-EE" dirty="0"/>
          </a:p>
          <a:p>
            <a:r>
              <a:rPr lang="en-US" dirty="0"/>
              <a:t>Professor Karl </a:t>
            </a:r>
            <a:r>
              <a:rPr lang="en-US" dirty="0" err="1"/>
              <a:t>Õiger</a:t>
            </a:r>
            <a:r>
              <a:rPr lang="en-US" dirty="0"/>
              <a:t> Scholarship Foundation</a:t>
            </a:r>
            <a:endParaRPr lang="pt-PT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663432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DDA6F8-29A0-4094-8E21-6C24B58B8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2400" dirty="0"/>
              <a:t>Sander Sein, </a:t>
            </a:r>
            <a:r>
              <a:rPr lang="et-EE" sz="2400" dirty="0" err="1"/>
              <a:t>Uncertainty</a:t>
            </a:r>
            <a:r>
              <a:rPr lang="et-EE" sz="2400" dirty="0"/>
              <a:t> in </a:t>
            </a:r>
            <a:r>
              <a:rPr lang="et-EE" sz="2400" dirty="0" err="1"/>
              <a:t>condition</a:t>
            </a:r>
            <a:r>
              <a:rPr lang="et-EE" sz="2400" dirty="0"/>
              <a:t> </a:t>
            </a:r>
            <a:r>
              <a:rPr lang="et-EE" sz="2400" dirty="0" err="1"/>
              <a:t>Prediction</a:t>
            </a:r>
            <a:r>
              <a:rPr lang="et-EE" sz="2400" dirty="0"/>
              <a:t> – </a:t>
            </a:r>
            <a:r>
              <a:rPr lang="et-EE" sz="2400" dirty="0" err="1"/>
              <a:t>Case</a:t>
            </a:r>
            <a:r>
              <a:rPr lang="et-EE" sz="2400" dirty="0"/>
              <a:t> </a:t>
            </a:r>
            <a:r>
              <a:rPr lang="et-EE" sz="2400" dirty="0" err="1"/>
              <a:t>study</a:t>
            </a:r>
            <a:r>
              <a:rPr lang="et-EE" sz="2400" dirty="0"/>
              <a:t> in Estonia </a:t>
            </a:r>
            <a:endParaRPr lang="en-US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E0E9B5-43DB-4BFB-87FE-C521E3101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429000"/>
            <a:ext cx="11036300" cy="2539999"/>
          </a:xfrm>
        </p:spPr>
        <p:txBody>
          <a:bodyPr/>
          <a:lstStyle/>
          <a:p>
            <a:pPr marL="0" indent="0" algn="ctr">
              <a:buNone/>
            </a:pPr>
            <a:r>
              <a:rPr lang="et-EE" dirty="0"/>
              <a:t>THANK YOU FOR YOUR ATTENTION!</a:t>
            </a:r>
          </a:p>
          <a:p>
            <a:pPr marL="0" indent="0" algn="ctr">
              <a:buNone/>
            </a:pPr>
            <a:r>
              <a:rPr lang="et-EE" dirty="0">
                <a:hlinkClick r:id="rId2"/>
              </a:rPr>
              <a:t>sein.sander@taltech.ee</a:t>
            </a:r>
            <a:r>
              <a:rPr lang="et-EE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183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1771</TotalTime>
  <Words>1080</Words>
  <Application>Microsoft Office PowerPoint</Application>
  <PresentationFormat>Widescreen</PresentationFormat>
  <Paragraphs>294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Arial Black</vt:lpstr>
      <vt:lpstr>Calibri</vt:lpstr>
      <vt:lpstr>Cambria Math</vt:lpstr>
      <vt:lpstr>Lato Heavy</vt:lpstr>
      <vt:lpstr>Lato Medium</vt:lpstr>
      <vt:lpstr>Times New Roman</vt:lpstr>
      <vt:lpstr>TimesNewRomanPSMT</vt:lpstr>
      <vt:lpstr>Office Theme</vt:lpstr>
      <vt:lpstr>Uncertainty in condition prediction of bridges based on assessment method – case study in Estonia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  <vt:lpstr>Sander Sein, Uncertainty in condition Prediction – Case study in Estonia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Template_IABSE2019_Guimaraes</dc:title>
  <dc:creator>Helder Sousa</dc:creator>
  <cp:lastModifiedBy>Sander Sein</cp:lastModifiedBy>
  <cp:revision>63</cp:revision>
  <dcterms:created xsi:type="dcterms:W3CDTF">2017-04-20T03:29:42Z</dcterms:created>
  <dcterms:modified xsi:type="dcterms:W3CDTF">2020-02-15T15:49:36Z</dcterms:modified>
</cp:coreProperties>
</file>